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2" r:id="rId6"/>
    <p:sldId id="261" r:id="rId7"/>
    <p:sldId id="262" r:id="rId8"/>
    <p:sldId id="267" r:id="rId9"/>
    <p:sldId id="283" r:id="rId10"/>
    <p:sldId id="271" r:id="rId11"/>
    <p:sldId id="285" r:id="rId12"/>
    <p:sldId id="284" r:id="rId13"/>
    <p:sldId id="272" r:id="rId14"/>
    <p:sldId id="273" r:id="rId15"/>
    <p:sldId id="290" r:id="rId16"/>
    <p:sldId id="274" r:id="rId17"/>
    <p:sldId id="268" r:id="rId18"/>
    <p:sldId id="288" r:id="rId19"/>
    <p:sldId id="275" r:id="rId20"/>
    <p:sldId id="276" r:id="rId21"/>
    <p:sldId id="269" r:id="rId22"/>
    <p:sldId id="277" r:id="rId23"/>
    <p:sldId id="278" r:id="rId24"/>
    <p:sldId id="279" r:id="rId25"/>
    <p:sldId id="270" r:id="rId26"/>
    <p:sldId id="287" r:id="rId27"/>
    <p:sldId id="280" r:id="rId28"/>
    <p:sldId id="281" r:id="rId29"/>
    <p:sldId id="291" r:id="rId30"/>
    <p:sldId id="292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3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69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3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6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657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0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4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8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5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211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3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7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0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pPr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15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47640" y="2082794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Efüzyonlu</a:t>
            </a:r>
            <a:r>
              <a:rPr lang="tr-TR" dirty="0" smtClean="0"/>
              <a:t> </a:t>
            </a:r>
            <a:r>
              <a:rPr lang="tr-TR" dirty="0" err="1" smtClean="0"/>
              <a:t>Otitis</a:t>
            </a:r>
            <a:r>
              <a:rPr lang="tr-TR" dirty="0" smtClean="0"/>
              <a:t> Media </a:t>
            </a:r>
            <a:r>
              <a:rPr lang="tr-TR" dirty="0" err="1" smtClean="0"/>
              <a:t>Guideline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70288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Dr. Muhammed Sedat SAKAT</a:t>
            </a:r>
          </a:p>
          <a:p>
            <a:pPr algn="just"/>
            <a:r>
              <a:rPr lang="tr-TR" sz="1600" dirty="0" smtClean="0"/>
              <a:t>Atatürk Üniversitesi Tıp Fakültesi Kulak Burun Boğaz ABD</a:t>
            </a:r>
          </a:p>
          <a:p>
            <a:pPr algn="just"/>
            <a:endParaRPr lang="tr-TR" sz="1600" dirty="0" smtClean="0"/>
          </a:p>
          <a:p>
            <a:pPr algn="just"/>
            <a:endParaRPr lang="tr-TR" sz="1600" dirty="0"/>
          </a:p>
          <a:p>
            <a:pPr algn="just"/>
            <a:r>
              <a:rPr lang="tr-TR" sz="1600" dirty="0" smtClean="0"/>
              <a:t>7</a:t>
            </a:r>
            <a:r>
              <a:rPr lang="tr-TR" sz="1600" dirty="0" smtClean="0"/>
              <a:t>. Ulusal </a:t>
            </a:r>
            <a:r>
              <a:rPr lang="tr-TR" sz="1600" dirty="0" err="1" smtClean="0"/>
              <a:t>Otoloji</a:t>
            </a:r>
            <a:r>
              <a:rPr lang="tr-TR" sz="1600" dirty="0" smtClean="0"/>
              <a:t> </a:t>
            </a:r>
            <a:r>
              <a:rPr lang="tr-TR" sz="1600" dirty="0" err="1" smtClean="0"/>
              <a:t>Nörootoloji</a:t>
            </a:r>
            <a:r>
              <a:rPr lang="tr-TR" sz="1600" dirty="0" smtClean="0"/>
              <a:t> Kongresi/4-7 Nisan 2019/Antalya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Timpanometri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tr-TR" sz="3400" dirty="0" err="1" smtClean="0"/>
              <a:t>EOM’dan</a:t>
            </a:r>
            <a:r>
              <a:rPr lang="tr-TR" sz="3400" dirty="0" smtClean="0"/>
              <a:t> şüphelenilen </a:t>
            </a:r>
            <a:r>
              <a:rPr lang="tr-TR" sz="3400" dirty="0" err="1" smtClean="0"/>
              <a:t>pnomatik</a:t>
            </a:r>
            <a:r>
              <a:rPr lang="tr-TR" sz="3400" dirty="0" smtClean="0"/>
              <a:t> </a:t>
            </a:r>
            <a:r>
              <a:rPr lang="tr-TR" sz="3400" dirty="0" err="1"/>
              <a:t>otoskopide</a:t>
            </a:r>
            <a:r>
              <a:rPr lang="tr-TR" sz="3400" dirty="0"/>
              <a:t> teşhis konulamayanlarda </a:t>
            </a:r>
            <a:endParaRPr lang="tr-TR" sz="3400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600" b="1" dirty="0" smtClean="0"/>
              <a:t>GÜÇLÜ ÖNERİ</a:t>
            </a:r>
          </a:p>
          <a:p>
            <a:pPr marL="0" indent="0">
              <a:buNone/>
            </a:pPr>
            <a:endParaRPr lang="tr-TR" sz="3600" b="1" dirty="0" smtClean="0"/>
          </a:p>
          <a:p>
            <a:pPr marL="0" indent="0">
              <a:buNone/>
            </a:pPr>
            <a:r>
              <a:rPr lang="tr-TR" sz="2900" dirty="0" err="1" smtClean="0"/>
              <a:t>Sensitivitesinin</a:t>
            </a:r>
            <a:r>
              <a:rPr lang="tr-TR" sz="2900" dirty="0" smtClean="0"/>
              <a:t> % 90-94 oranı ile </a:t>
            </a:r>
            <a:r>
              <a:rPr lang="tr-TR" sz="2900" dirty="0" err="1" smtClean="0"/>
              <a:t>pnomatik</a:t>
            </a:r>
            <a:r>
              <a:rPr lang="tr-TR" sz="2900" dirty="0" smtClean="0"/>
              <a:t> </a:t>
            </a:r>
            <a:r>
              <a:rPr lang="tr-TR" sz="2900" dirty="0" err="1" smtClean="0"/>
              <a:t>otoskopiye</a:t>
            </a:r>
            <a:r>
              <a:rPr lang="tr-TR" sz="2900" dirty="0" smtClean="0"/>
              <a:t> denk olduğunu fakat </a:t>
            </a:r>
            <a:r>
              <a:rPr lang="tr-TR" sz="2900" dirty="0" err="1" smtClean="0"/>
              <a:t>spesifitesinin</a:t>
            </a:r>
            <a:r>
              <a:rPr lang="tr-TR" sz="2900" dirty="0" smtClean="0"/>
              <a:t> % 50-75 oranı ile </a:t>
            </a:r>
            <a:r>
              <a:rPr lang="tr-TR" sz="2900" dirty="0" err="1" smtClean="0"/>
              <a:t>pnomatik</a:t>
            </a:r>
            <a:r>
              <a:rPr lang="tr-TR" sz="2900" dirty="0" smtClean="0"/>
              <a:t> </a:t>
            </a:r>
            <a:r>
              <a:rPr lang="tr-TR" sz="2900" dirty="0" err="1" smtClean="0"/>
              <a:t>otoskopiden</a:t>
            </a:r>
            <a:r>
              <a:rPr lang="tr-TR" sz="2900" dirty="0" smtClean="0"/>
              <a:t> önemli derecede düşük olduğunu bildirmişlerdir.</a:t>
            </a:r>
          </a:p>
          <a:p>
            <a:pPr marL="0" indent="0">
              <a:buNone/>
            </a:pPr>
            <a:endParaRPr lang="tr-TR" sz="1300" b="1" dirty="0" smtClean="0"/>
          </a:p>
          <a:p>
            <a:pPr marL="0" indent="0">
              <a:buNone/>
            </a:pPr>
            <a:r>
              <a:rPr lang="tr-TR" sz="1300" dirty="0" err="1"/>
              <a:t>Takata</a:t>
            </a:r>
            <a:r>
              <a:rPr lang="tr-TR" sz="1300" dirty="0"/>
              <a:t> GS, </a:t>
            </a:r>
            <a:r>
              <a:rPr lang="tr-TR" sz="1300" dirty="0" err="1"/>
              <a:t>Chan</a:t>
            </a:r>
            <a:r>
              <a:rPr lang="tr-TR" sz="1300" dirty="0"/>
              <a:t> LS, </a:t>
            </a:r>
            <a:r>
              <a:rPr lang="tr-TR" sz="1300" dirty="0" err="1"/>
              <a:t>Morphew</a:t>
            </a:r>
            <a:r>
              <a:rPr lang="tr-TR" sz="1300" dirty="0"/>
              <a:t> T, </a:t>
            </a:r>
            <a:r>
              <a:rPr lang="tr-TR" sz="1300" dirty="0" err="1"/>
              <a:t>Mangione</a:t>
            </a:r>
            <a:r>
              <a:rPr lang="tr-TR" sz="1300" dirty="0"/>
              <a:t>-Smith R, </a:t>
            </a:r>
            <a:r>
              <a:rPr lang="tr-TR" sz="1300" dirty="0" smtClean="0"/>
              <a:t>Morton SC</a:t>
            </a:r>
            <a:r>
              <a:rPr lang="tr-TR" sz="1300" dirty="0"/>
              <a:t>, </a:t>
            </a:r>
            <a:r>
              <a:rPr lang="tr-TR" sz="1300" dirty="0" err="1"/>
              <a:t>Shekelle</a:t>
            </a:r>
            <a:r>
              <a:rPr lang="tr-TR" sz="1300" dirty="0"/>
              <a:t> P. </a:t>
            </a:r>
            <a:r>
              <a:rPr lang="tr-TR" sz="1300" dirty="0" err="1"/>
              <a:t>Evidence</a:t>
            </a:r>
            <a:r>
              <a:rPr lang="tr-TR" sz="1300" dirty="0"/>
              <a:t> </a:t>
            </a:r>
            <a:r>
              <a:rPr lang="tr-TR" sz="1300" dirty="0" err="1"/>
              <a:t>assessment</a:t>
            </a:r>
            <a:r>
              <a:rPr lang="tr-TR" sz="1300" dirty="0"/>
              <a:t> of </a:t>
            </a:r>
            <a:r>
              <a:rPr lang="tr-TR" sz="1300" dirty="0" err="1"/>
              <a:t>the</a:t>
            </a:r>
            <a:r>
              <a:rPr lang="tr-TR" sz="1300" dirty="0"/>
              <a:t> </a:t>
            </a:r>
            <a:r>
              <a:rPr lang="tr-TR" sz="1300" dirty="0" err="1"/>
              <a:t>accuracy</a:t>
            </a:r>
            <a:r>
              <a:rPr lang="tr-TR" sz="1300" dirty="0"/>
              <a:t> of </a:t>
            </a:r>
            <a:r>
              <a:rPr lang="tr-TR" sz="1300" dirty="0" err="1" smtClean="0"/>
              <a:t>methods</a:t>
            </a:r>
            <a:r>
              <a:rPr lang="tr-TR" sz="1300" dirty="0" smtClean="0"/>
              <a:t> of </a:t>
            </a:r>
            <a:r>
              <a:rPr lang="tr-TR" sz="1300" dirty="0" err="1"/>
              <a:t>diagnosing</a:t>
            </a:r>
            <a:r>
              <a:rPr lang="tr-TR" sz="1300" dirty="0"/>
              <a:t> </a:t>
            </a:r>
            <a:r>
              <a:rPr lang="tr-TR" sz="1300" dirty="0" err="1"/>
              <a:t>middle</a:t>
            </a:r>
            <a:r>
              <a:rPr lang="tr-TR" sz="1300" dirty="0"/>
              <a:t> </a:t>
            </a:r>
            <a:r>
              <a:rPr lang="tr-TR" sz="1300" dirty="0" err="1"/>
              <a:t>ear</a:t>
            </a:r>
            <a:r>
              <a:rPr lang="tr-TR" sz="1300" dirty="0"/>
              <a:t> </a:t>
            </a:r>
            <a:r>
              <a:rPr lang="tr-TR" sz="1300" dirty="0" err="1"/>
              <a:t>effusion</a:t>
            </a:r>
            <a:r>
              <a:rPr lang="tr-TR" sz="1300" dirty="0"/>
              <a:t> in </a:t>
            </a:r>
            <a:r>
              <a:rPr lang="tr-TR" sz="1300" dirty="0" err="1"/>
              <a:t>children</a:t>
            </a:r>
            <a:r>
              <a:rPr lang="tr-TR" sz="1300" dirty="0"/>
              <a:t> </a:t>
            </a:r>
            <a:r>
              <a:rPr lang="tr-TR" sz="1300" dirty="0" err="1"/>
              <a:t>with</a:t>
            </a:r>
            <a:r>
              <a:rPr lang="tr-TR" sz="1300" dirty="0"/>
              <a:t> </a:t>
            </a:r>
            <a:r>
              <a:rPr lang="tr-TR" sz="1300" dirty="0" err="1" smtClean="0"/>
              <a:t>otitis</a:t>
            </a:r>
            <a:r>
              <a:rPr lang="tr-TR" sz="1300" dirty="0" smtClean="0"/>
              <a:t> </a:t>
            </a:r>
            <a:r>
              <a:rPr lang="tr-TR" sz="1300" dirty="0" err="1" smtClean="0"/>
              <a:t>media</a:t>
            </a:r>
            <a:r>
              <a:rPr lang="tr-TR" sz="1300" dirty="0" smtClean="0"/>
              <a:t> </a:t>
            </a:r>
            <a:r>
              <a:rPr lang="tr-TR" sz="1300" dirty="0" err="1"/>
              <a:t>with</a:t>
            </a:r>
            <a:r>
              <a:rPr lang="tr-TR" sz="1300" dirty="0"/>
              <a:t> </a:t>
            </a:r>
            <a:r>
              <a:rPr lang="tr-TR" sz="1300" dirty="0" err="1"/>
              <a:t>effusion</a:t>
            </a:r>
            <a:r>
              <a:rPr lang="tr-TR" sz="1300" dirty="0"/>
              <a:t>. </a:t>
            </a:r>
            <a:r>
              <a:rPr lang="tr-TR" sz="1300" dirty="0" err="1"/>
              <a:t>Pediatrics</a:t>
            </a:r>
            <a:r>
              <a:rPr lang="tr-TR" sz="1300" dirty="0"/>
              <a:t>. 2003;112:1379-1387.</a:t>
            </a:r>
            <a:endParaRPr lang="tr-TR" sz="1300" dirty="0" smtClean="0"/>
          </a:p>
          <a:p>
            <a:pPr marL="0" indent="0">
              <a:buNone/>
            </a:pPr>
            <a:endParaRPr lang="tr-TR" sz="36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5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Ne zaman </a:t>
            </a:r>
            <a:r>
              <a:rPr lang="tr-TR" b="1" dirty="0" err="1" smtClean="0"/>
              <a:t>timpanometri</a:t>
            </a:r>
            <a:r>
              <a:rPr lang="tr-TR" b="1" dirty="0" smtClean="0"/>
              <a:t> 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Pnomatik</a:t>
            </a:r>
            <a:r>
              <a:rPr lang="tr-TR" dirty="0" smtClean="0"/>
              <a:t> </a:t>
            </a:r>
            <a:r>
              <a:rPr lang="tr-TR" dirty="0" err="1" smtClean="0"/>
              <a:t>otoskopiyi</a:t>
            </a:r>
            <a:r>
              <a:rPr lang="tr-TR" dirty="0" smtClean="0"/>
              <a:t> </a:t>
            </a:r>
            <a:r>
              <a:rPr lang="tr-TR" dirty="0" err="1" smtClean="0"/>
              <a:t>tolere</a:t>
            </a:r>
            <a:r>
              <a:rPr lang="tr-TR" dirty="0" smtClean="0"/>
              <a:t> edemeyenlerde</a:t>
            </a:r>
          </a:p>
          <a:p>
            <a:r>
              <a:rPr lang="tr-TR" dirty="0" err="1" smtClean="0"/>
              <a:t>Pnomatik</a:t>
            </a:r>
            <a:r>
              <a:rPr lang="tr-TR" dirty="0" smtClean="0"/>
              <a:t> </a:t>
            </a:r>
            <a:r>
              <a:rPr lang="tr-TR" dirty="0" err="1" smtClean="0"/>
              <a:t>otoskopik</a:t>
            </a:r>
            <a:r>
              <a:rPr lang="tr-TR" dirty="0" smtClean="0"/>
              <a:t> bulgularda şüphe varsa</a:t>
            </a:r>
          </a:p>
          <a:p>
            <a:r>
              <a:rPr lang="tr-TR" dirty="0" err="1" smtClean="0"/>
              <a:t>Timpanik</a:t>
            </a:r>
            <a:r>
              <a:rPr lang="tr-TR" dirty="0" smtClean="0"/>
              <a:t> </a:t>
            </a:r>
            <a:r>
              <a:rPr lang="tr-TR" dirty="0" err="1" smtClean="0"/>
              <a:t>membranın</a:t>
            </a:r>
            <a:r>
              <a:rPr lang="tr-TR" dirty="0" smtClean="0"/>
              <a:t> </a:t>
            </a:r>
            <a:r>
              <a:rPr lang="tr-TR" dirty="0" err="1" smtClean="0"/>
              <a:t>vizualiasyonunda</a:t>
            </a:r>
            <a:r>
              <a:rPr lang="tr-TR" dirty="0" smtClean="0"/>
              <a:t> zorluk</a:t>
            </a:r>
          </a:p>
          <a:p>
            <a:r>
              <a:rPr lang="tr-TR" dirty="0" smtClean="0"/>
              <a:t>Operasyon öncesi objektif bilgi arzu veya isteği varsa</a:t>
            </a:r>
          </a:p>
          <a:p>
            <a:r>
              <a:rPr lang="tr-TR" dirty="0" smtClean="0"/>
              <a:t>6 aydan küçük çocuklarda; yüksek frekans </a:t>
            </a:r>
            <a:r>
              <a:rPr lang="en-US" dirty="0" smtClean="0"/>
              <a:t>probe </a:t>
            </a:r>
            <a:r>
              <a:rPr lang="en-US" dirty="0"/>
              <a:t>tone (1000 Hz)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89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Timpanometri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Faydaları:</a:t>
            </a:r>
          </a:p>
          <a:p>
            <a:r>
              <a:rPr lang="tr-TR" dirty="0" smtClean="0"/>
              <a:t>Tanısal doğruluğu geliştir</a:t>
            </a:r>
          </a:p>
          <a:p>
            <a:r>
              <a:rPr lang="tr-TR" dirty="0" smtClean="0"/>
              <a:t>Orta kulak durumu ile ilgili objektif bilgi </a:t>
            </a:r>
          </a:p>
          <a:p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rezolüsyonun</a:t>
            </a:r>
            <a:r>
              <a:rPr lang="tr-TR" dirty="0" smtClean="0"/>
              <a:t> süresi ile ilgili olası </a:t>
            </a:r>
            <a:r>
              <a:rPr lang="tr-TR" dirty="0" err="1" smtClean="0"/>
              <a:t>prognostik</a:t>
            </a:r>
            <a:r>
              <a:rPr lang="tr-TR" dirty="0" smtClean="0"/>
              <a:t> bilgi </a:t>
            </a:r>
          </a:p>
          <a:p>
            <a:r>
              <a:rPr lang="tr-TR" dirty="0" err="1" smtClean="0"/>
              <a:t>Pnomatik</a:t>
            </a:r>
            <a:r>
              <a:rPr lang="tr-TR" dirty="0" smtClean="0"/>
              <a:t> </a:t>
            </a:r>
            <a:r>
              <a:rPr lang="tr-TR" dirty="0" err="1" smtClean="0"/>
              <a:t>otoskopik</a:t>
            </a:r>
            <a:r>
              <a:rPr lang="tr-TR" dirty="0" smtClean="0"/>
              <a:t> bulguları doğrulamada eğitimsel değer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98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Yeni doğan işitme tarama </a:t>
            </a:r>
            <a:r>
              <a:rPr lang="tr-TR" b="1" dirty="0" smtClean="0"/>
              <a:t>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Altta </a:t>
            </a:r>
            <a:r>
              <a:rPr lang="tr-TR" dirty="0"/>
              <a:t>yatan </a:t>
            </a:r>
            <a:r>
              <a:rPr lang="tr-TR" dirty="0" smtClean="0"/>
              <a:t>bir </a:t>
            </a:r>
            <a:r>
              <a:rPr lang="tr-TR" dirty="0" err="1" smtClean="0"/>
              <a:t>SNİK’i</a:t>
            </a:r>
            <a:r>
              <a:rPr lang="tr-TR" dirty="0" smtClean="0"/>
              <a:t> dışlamak ve </a:t>
            </a:r>
            <a:r>
              <a:rPr lang="tr-TR" dirty="0"/>
              <a:t>EOM iyileştikten sonraki işitme </a:t>
            </a:r>
            <a:r>
              <a:rPr lang="tr-TR" dirty="0" smtClean="0"/>
              <a:t>düzeylerinin takibi için </a:t>
            </a:r>
            <a:r>
              <a:rPr lang="tr-TR" dirty="0" err="1"/>
              <a:t>klinisyen</a:t>
            </a:r>
            <a:r>
              <a:rPr lang="tr-TR" dirty="0"/>
              <a:t> </a:t>
            </a:r>
            <a:r>
              <a:rPr lang="tr-TR" dirty="0" err="1"/>
              <a:t>anamnezde</a:t>
            </a:r>
            <a:r>
              <a:rPr lang="tr-TR" dirty="0"/>
              <a:t> işitme tarama testinin </a:t>
            </a:r>
            <a:r>
              <a:rPr lang="tr-TR" dirty="0" smtClean="0"/>
              <a:t>sonucunu </a:t>
            </a:r>
            <a:r>
              <a:rPr lang="tr-TR" dirty="0" err="1" smtClean="0"/>
              <a:t>dökümente</a:t>
            </a:r>
            <a:r>
              <a:rPr lang="tr-TR" dirty="0" smtClean="0"/>
              <a:t> etmelidir.</a:t>
            </a:r>
            <a:endParaRPr lang="tr-TR" dirty="0"/>
          </a:p>
          <a:p>
            <a:pPr marL="0" indent="0" algn="ctr">
              <a:buNone/>
            </a:pPr>
            <a:r>
              <a:rPr lang="tr-TR" b="1" dirty="0" smtClean="0"/>
              <a:t> </a:t>
            </a:r>
            <a:r>
              <a:rPr lang="tr-TR" sz="3600" b="1" dirty="0"/>
              <a:t>ÖNERİ </a:t>
            </a:r>
          </a:p>
          <a:p>
            <a:pPr marL="0" indent="0" algn="just">
              <a:buNone/>
            </a:pPr>
            <a:r>
              <a:rPr lang="tr-TR" sz="2000" dirty="0" smtClean="0"/>
              <a:t>Buradaki amaç gecikmiş veya gözden kaçırılmış olabilecek olan işitme kaybı ihtimalini azaltmaktır</a:t>
            </a:r>
            <a:r>
              <a:rPr lang="tr-TR" sz="2000" dirty="0"/>
              <a:t>. İşitme tarama testinden kalan her 10 çocuktan </a:t>
            </a:r>
            <a:r>
              <a:rPr lang="tr-TR" sz="2000" dirty="0" smtClean="0"/>
              <a:t>6’sında </a:t>
            </a:r>
            <a:r>
              <a:rPr lang="tr-TR" sz="2000" dirty="0"/>
              <a:t>EOM bulunmuştur.</a:t>
            </a:r>
          </a:p>
          <a:p>
            <a:pPr marL="0" indent="0" algn="just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543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6403" y="83671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Riskli </a:t>
            </a:r>
            <a:r>
              <a:rPr lang="tr-TR" sz="3600" b="1" dirty="0"/>
              <a:t>çocukların değerlendirilmesi ve tanımlanması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6865" y="2348880"/>
            <a:ext cx="6798736" cy="4032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 smtClean="0"/>
              <a:t>ÖNERİ</a:t>
            </a:r>
          </a:p>
          <a:p>
            <a:pPr marL="0" indent="0" algn="just">
              <a:buNone/>
            </a:pPr>
            <a:r>
              <a:rPr lang="tr-TR" sz="2200" dirty="0" smtClean="0"/>
              <a:t>Buradaki amaç </a:t>
            </a:r>
            <a:r>
              <a:rPr lang="tr-TR" sz="2200" dirty="0" err="1" smtClean="0"/>
              <a:t>komorbid</a:t>
            </a:r>
            <a:r>
              <a:rPr lang="tr-TR" sz="2200" dirty="0" smtClean="0"/>
              <a:t> koşulların eşlik ettiği çocuklarda gelişen </a:t>
            </a:r>
            <a:r>
              <a:rPr lang="tr-TR" sz="2200" dirty="0" err="1" smtClean="0"/>
              <a:t>EOM’nın</a:t>
            </a:r>
            <a:r>
              <a:rPr lang="tr-TR" sz="2200" dirty="0" smtClean="0"/>
              <a:t> tanımlanmasının önemini vurgulamaktır. Özellikle </a:t>
            </a:r>
            <a:r>
              <a:rPr lang="tr-TR" sz="2200" dirty="0" err="1"/>
              <a:t>D</a:t>
            </a:r>
            <a:r>
              <a:rPr lang="tr-TR" sz="2200" dirty="0" err="1" smtClean="0"/>
              <a:t>own</a:t>
            </a:r>
            <a:r>
              <a:rPr lang="tr-TR" sz="2200" dirty="0" smtClean="0"/>
              <a:t> sendromu ve yarık damaklı çocukların EOM açısından takibi çok önemlidir. Bu çocuklarda </a:t>
            </a:r>
            <a:r>
              <a:rPr lang="tr-TR" sz="2200" dirty="0" err="1" smtClean="0"/>
              <a:t>multiple</a:t>
            </a:r>
            <a:r>
              <a:rPr lang="tr-TR" sz="2200" dirty="0" smtClean="0"/>
              <a:t> </a:t>
            </a:r>
            <a:r>
              <a:rPr lang="tr-TR" sz="2200" dirty="0" err="1" smtClean="0"/>
              <a:t>timpanostomi</a:t>
            </a:r>
            <a:r>
              <a:rPr lang="tr-TR" sz="2200" dirty="0" smtClean="0"/>
              <a:t> uygulamaları gerekebilir.</a:t>
            </a:r>
          </a:p>
          <a:p>
            <a:pPr marL="0" indent="0" algn="just">
              <a:buNone/>
            </a:pPr>
            <a:endParaRPr lang="tr-TR" sz="900" dirty="0" smtClean="0"/>
          </a:p>
          <a:p>
            <a:pPr marL="0" indent="0" algn="just">
              <a:buNone/>
            </a:pPr>
            <a:endParaRPr lang="tr-TR" sz="9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tr-TR" sz="9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tr-TR" sz="9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 smtClean="0"/>
              <a:t>Selikowitz</a:t>
            </a:r>
            <a:r>
              <a:rPr lang="en-US" sz="900" dirty="0" smtClean="0"/>
              <a:t> </a:t>
            </a:r>
            <a:r>
              <a:rPr lang="en-US" sz="900" dirty="0"/>
              <a:t>M. Short-term efficacy of </a:t>
            </a:r>
            <a:r>
              <a:rPr lang="en-US" sz="900" dirty="0" err="1"/>
              <a:t>tympanostomy</a:t>
            </a:r>
            <a:r>
              <a:rPr lang="en-US" sz="900" dirty="0"/>
              <a:t> tubes </a:t>
            </a:r>
            <a:r>
              <a:rPr lang="en-US" sz="900" dirty="0" smtClean="0"/>
              <a:t>for</a:t>
            </a:r>
            <a:r>
              <a:rPr lang="tr-TR" sz="900" dirty="0" smtClean="0"/>
              <a:t> </a:t>
            </a:r>
            <a:r>
              <a:rPr lang="en-US" sz="900" dirty="0" smtClean="0"/>
              <a:t>secretory </a:t>
            </a:r>
            <a:r>
              <a:rPr lang="en-US" sz="900" dirty="0"/>
              <a:t>otitis media in children with Down syndrome. </a:t>
            </a:r>
            <a:r>
              <a:rPr lang="en-US" sz="900" dirty="0" smtClean="0"/>
              <a:t>Dev</a:t>
            </a:r>
            <a:r>
              <a:rPr lang="tr-TR" sz="900" dirty="0" smtClean="0"/>
              <a:t> </a:t>
            </a:r>
            <a:r>
              <a:rPr lang="en-US" sz="900" dirty="0" smtClean="0"/>
              <a:t>Med </a:t>
            </a:r>
            <a:r>
              <a:rPr lang="en-US" sz="900" dirty="0"/>
              <a:t>Child Neurol. </a:t>
            </a:r>
            <a:r>
              <a:rPr lang="en-US" sz="900" dirty="0" smtClean="0"/>
              <a:t>1993;35:511-515</a:t>
            </a:r>
            <a:endParaRPr lang="tr-TR" sz="9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dirty="0" err="1"/>
              <a:t>Kuo</a:t>
            </a:r>
            <a:r>
              <a:rPr lang="tr-TR" sz="900" dirty="0"/>
              <a:t> C-L, </a:t>
            </a:r>
            <a:r>
              <a:rPr lang="tr-TR" sz="900" dirty="0" err="1"/>
              <a:t>Tsao</a:t>
            </a:r>
            <a:r>
              <a:rPr lang="tr-TR" sz="900" dirty="0"/>
              <a:t> Y-H, </a:t>
            </a:r>
            <a:r>
              <a:rPr lang="tr-TR" sz="900" dirty="0" err="1"/>
              <a:t>Cheng</a:t>
            </a:r>
            <a:r>
              <a:rPr lang="tr-TR" sz="900" dirty="0"/>
              <a:t> H-M, et al. </a:t>
            </a:r>
            <a:r>
              <a:rPr lang="tr-TR" sz="900" dirty="0" err="1"/>
              <a:t>Grommets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 smtClean="0"/>
              <a:t>otitis</a:t>
            </a:r>
            <a:r>
              <a:rPr lang="tr-TR" sz="900" dirty="0" smtClean="0"/>
              <a:t> </a:t>
            </a:r>
            <a:r>
              <a:rPr lang="tr-TR" sz="900" dirty="0" err="1" smtClean="0"/>
              <a:t>media</a:t>
            </a:r>
            <a:r>
              <a:rPr lang="tr-TR" sz="900" dirty="0" smtClean="0"/>
              <a:t> </a:t>
            </a:r>
            <a:r>
              <a:rPr lang="tr-TR" sz="900" dirty="0" err="1"/>
              <a:t>with</a:t>
            </a:r>
            <a:r>
              <a:rPr lang="tr-TR" sz="900" dirty="0"/>
              <a:t> </a:t>
            </a:r>
            <a:r>
              <a:rPr lang="tr-TR" sz="900" dirty="0" err="1"/>
              <a:t>effusion</a:t>
            </a:r>
            <a:r>
              <a:rPr lang="tr-TR" sz="900" dirty="0"/>
              <a:t> in </a:t>
            </a:r>
            <a:r>
              <a:rPr lang="tr-TR" sz="900" dirty="0" err="1"/>
              <a:t>children</a:t>
            </a:r>
            <a:r>
              <a:rPr lang="tr-TR" sz="900" dirty="0"/>
              <a:t> </a:t>
            </a:r>
            <a:r>
              <a:rPr lang="tr-TR" sz="900" dirty="0" err="1"/>
              <a:t>with</a:t>
            </a:r>
            <a:r>
              <a:rPr lang="tr-TR" sz="900" dirty="0"/>
              <a:t> </a:t>
            </a:r>
            <a:r>
              <a:rPr lang="tr-TR" sz="900" dirty="0" err="1"/>
              <a:t>cleft</a:t>
            </a:r>
            <a:r>
              <a:rPr lang="tr-TR" sz="900" dirty="0"/>
              <a:t> </a:t>
            </a:r>
            <a:r>
              <a:rPr lang="tr-TR" sz="900" dirty="0" err="1"/>
              <a:t>palate</a:t>
            </a:r>
            <a:r>
              <a:rPr lang="tr-TR" sz="900" dirty="0"/>
              <a:t>: a </a:t>
            </a:r>
            <a:r>
              <a:rPr lang="tr-TR" sz="900" dirty="0" err="1" smtClean="0"/>
              <a:t>systematic</a:t>
            </a:r>
            <a:r>
              <a:rPr lang="tr-TR" sz="900" dirty="0" smtClean="0"/>
              <a:t> </a:t>
            </a:r>
            <a:r>
              <a:rPr lang="tr-TR" sz="900" dirty="0" err="1" smtClean="0"/>
              <a:t>review</a:t>
            </a:r>
            <a:r>
              <a:rPr lang="tr-TR" sz="900" dirty="0"/>
              <a:t>. </a:t>
            </a:r>
            <a:r>
              <a:rPr lang="tr-TR" sz="900" dirty="0" err="1"/>
              <a:t>Pediatrics</a:t>
            </a:r>
            <a:r>
              <a:rPr lang="tr-TR" sz="900" dirty="0"/>
              <a:t>. 2014;134:983-994.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03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Risk altındaki çocuklar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EOM’dan</a:t>
            </a:r>
            <a:r>
              <a:rPr lang="tr-TR" dirty="0" smtClean="0"/>
              <a:t> bağımsız kalıcı işitme kaybı varlığı</a:t>
            </a:r>
          </a:p>
          <a:p>
            <a:r>
              <a:rPr lang="tr-TR" dirty="0" smtClean="0"/>
              <a:t>Şüpheli veya doğrulanmış konuşma ve dil bozuklukları</a:t>
            </a:r>
          </a:p>
          <a:p>
            <a:r>
              <a:rPr lang="tr-TR" dirty="0" smtClean="0"/>
              <a:t>Otizm spektrum bozukluğu </a:t>
            </a:r>
          </a:p>
          <a:p>
            <a:r>
              <a:rPr lang="tr-TR" dirty="0" err="1" smtClean="0"/>
              <a:t>Down</a:t>
            </a:r>
            <a:r>
              <a:rPr lang="tr-TR" dirty="0" smtClean="0"/>
              <a:t> sendromu</a:t>
            </a:r>
          </a:p>
          <a:p>
            <a:r>
              <a:rPr lang="tr-TR" dirty="0" smtClean="0"/>
              <a:t>Körlük</a:t>
            </a:r>
          </a:p>
          <a:p>
            <a:r>
              <a:rPr lang="tr-TR" dirty="0" smtClean="0"/>
              <a:t>Yarık damak</a:t>
            </a:r>
          </a:p>
        </p:txBody>
      </p:sp>
    </p:spTree>
    <p:extLst>
      <p:ext uri="{BB962C8B-B14F-4D97-AF65-F5344CB8AC3E}">
        <p14:creationId xmlns:p14="http://schemas.microsoft.com/office/powerpoint/2010/main" val="24483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Sağlıklı çocukların </a:t>
            </a:r>
            <a:r>
              <a:rPr lang="tr-TR" b="1" dirty="0" smtClean="0"/>
              <a:t>taranması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EOM </a:t>
            </a:r>
            <a:r>
              <a:rPr lang="tr-TR" dirty="0"/>
              <a:t>için risk faktörü ve </a:t>
            </a:r>
            <a:r>
              <a:rPr lang="tr-TR" dirty="0" smtClean="0"/>
              <a:t>EOM </a:t>
            </a:r>
            <a:r>
              <a:rPr lang="tr-TR" dirty="0"/>
              <a:t>semptomu olmayanların taranmasına gerek </a:t>
            </a:r>
            <a:r>
              <a:rPr lang="tr-TR" dirty="0" smtClean="0"/>
              <a:t>yoktur. 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 algn="ctr">
              <a:buNone/>
            </a:pPr>
            <a:r>
              <a:rPr lang="tr-TR" sz="3600" b="1" dirty="0" smtClean="0"/>
              <a:t>   KARŞI ÖNERİ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0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Hasta </a:t>
            </a:r>
            <a:r>
              <a:rPr lang="tr-TR" b="1" dirty="0" smtClean="0"/>
              <a:t>eğitimi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err="1" smtClean="0"/>
              <a:t>Klinisyen</a:t>
            </a:r>
            <a:r>
              <a:rPr lang="tr-TR" dirty="0" smtClean="0"/>
              <a:t> hastanın ailesine </a:t>
            </a:r>
            <a:r>
              <a:rPr lang="tr-TR" dirty="0" err="1" smtClean="0"/>
              <a:t>EOM’un</a:t>
            </a:r>
            <a:r>
              <a:rPr lang="tr-TR" dirty="0" smtClean="0"/>
              <a:t> doğal seyri, takip </a:t>
            </a:r>
            <a:r>
              <a:rPr lang="tr-TR" dirty="0" err="1" smtClean="0"/>
              <a:t>peryodu</a:t>
            </a:r>
            <a:r>
              <a:rPr lang="tr-TR" dirty="0" smtClean="0"/>
              <a:t> ve olası sekelleri hakkında bilgilendirme  yapmalı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3600" dirty="0" smtClean="0"/>
              <a:t>                      </a:t>
            </a:r>
            <a:r>
              <a:rPr lang="tr-TR" sz="3600" b="1" dirty="0" smtClean="0"/>
              <a:t>ÖNERİ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33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764704"/>
            <a:ext cx="75608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Bekle </a:t>
            </a:r>
            <a:r>
              <a:rPr lang="tr-TR" b="1" dirty="0" smtClean="0"/>
              <a:t>gör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420889"/>
            <a:ext cx="7488831" cy="39604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dirty="0" err="1" smtClean="0"/>
              <a:t>Klinisyen</a:t>
            </a:r>
            <a:r>
              <a:rPr lang="tr-TR" dirty="0" smtClean="0"/>
              <a:t> </a:t>
            </a:r>
            <a:r>
              <a:rPr lang="tr-TR" dirty="0"/>
              <a:t>risk grubunda olmayan hastaları </a:t>
            </a:r>
            <a:r>
              <a:rPr lang="tr-TR" dirty="0" err="1"/>
              <a:t>efüzyonun</a:t>
            </a:r>
            <a:r>
              <a:rPr lang="tr-TR" dirty="0"/>
              <a:t> başlangıç tarihinden itibaren 3 ay izlemelidir. Başlangıç tarihi bilinmiyorsa tanı aldığı tarihten itibaren 3 ay </a:t>
            </a:r>
            <a:r>
              <a:rPr lang="tr-TR" dirty="0" smtClean="0"/>
              <a:t>izlemelidir. </a:t>
            </a:r>
            <a:endParaRPr lang="tr-TR" dirty="0"/>
          </a:p>
          <a:p>
            <a:pPr marL="0" indent="0" algn="ctr">
              <a:buNone/>
            </a:pPr>
            <a:r>
              <a:rPr lang="tr-TR" sz="3600" b="1" dirty="0" smtClean="0"/>
              <a:t>GÜÇLÜ ÖNERİ</a:t>
            </a:r>
          </a:p>
          <a:p>
            <a:pPr marL="0" indent="0" algn="just">
              <a:buNone/>
            </a:pPr>
            <a:r>
              <a:rPr lang="tr-TR" sz="2000" dirty="0" err="1" smtClean="0"/>
              <a:t>Watchful</a:t>
            </a:r>
            <a:r>
              <a:rPr lang="tr-TR" sz="2000" dirty="0" smtClean="0"/>
              <a:t> </a:t>
            </a:r>
            <a:r>
              <a:rPr lang="tr-TR" sz="2000" dirty="0" err="1" smtClean="0"/>
              <a:t>waiting’deki</a:t>
            </a:r>
            <a:r>
              <a:rPr lang="tr-TR" sz="2000" dirty="0" smtClean="0"/>
              <a:t> amaç kısa süreli </a:t>
            </a:r>
            <a:r>
              <a:rPr lang="tr-TR" sz="2000" dirty="0" err="1" smtClean="0"/>
              <a:t>EOM’lu</a:t>
            </a:r>
            <a:r>
              <a:rPr lang="tr-TR" sz="2000" dirty="0" smtClean="0"/>
              <a:t> hastalarda gereksiz müdahale, test ve cerrahi işlemlerden sakınılmasıdır. Başlangıç zamanı bilinmeyen </a:t>
            </a:r>
            <a:r>
              <a:rPr lang="tr-TR" sz="2000" dirty="0" err="1" smtClean="0"/>
              <a:t>EOM’larda</a:t>
            </a:r>
            <a:r>
              <a:rPr lang="tr-TR" sz="2000" dirty="0" smtClean="0"/>
              <a:t> 3 aylık dönemdeki </a:t>
            </a:r>
            <a:r>
              <a:rPr lang="tr-TR" sz="2000" dirty="0" err="1" smtClean="0"/>
              <a:t>spontan</a:t>
            </a:r>
            <a:r>
              <a:rPr lang="tr-TR" sz="2000" dirty="0" smtClean="0"/>
              <a:t> </a:t>
            </a:r>
            <a:r>
              <a:rPr lang="tr-TR" sz="2000" dirty="0" err="1" smtClean="0"/>
              <a:t>rezolüsyon</a:t>
            </a:r>
            <a:r>
              <a:rPr lang="tr-TR" sz="2000" dirty="0" smtClean="0"/>
              <a:t> oranı % 56 iken, başlangıç zamanı bilinen </a:t>
            </a:r>
            <a:r>
              <a:rPr lang="tr-TR" sz="2000" dirty="0" err="1" smtClean="0"/>
              <a:t>EOM’larda</a:t>
            </a:r>
            <a:r>
              <a:rPr lang="tr-TR" sz="2000" dirty="0" smtClean="0"/>
              <a:t> bu oran % 90’a çıkmaktadır. </a:t>
            </a:r>
          </a:p>
          <a:p>
            <a:pPr marL="0" indent="0" algn="just">
              <a:buNone/>
            </a:pPr>
            <a:r>
              <a:rPr lang="tr-TR" sz="2000" dirty="0" err="1" smtClean="0"/>
              <a:t>Spontan</a:t>
            </a:r>
            <a:r>
              <a:rPr lang="tr-TR" sz="2000" dirty="0" smtClean="0"/>
              <a:t> </a:t>
            </a:r>
            <a:r>
              <a:rPr lang="tr-TR" sz="2000" dirty="0" err="1" smtClean="0"/>
              <a:t>rezolüsyonun</a:t>
            </a:r>
            <a:r>
              <a:rPr lang="tr-TR" sz="2000" dirty="0" smtClean="0"/>
              <a:t> takibinde </a:t>
            </a:r>
            <a:r>
              <a:rPr lang="tr-TR" sz="2000" dirty="0" err="1" smtClean="0"/>
              <a:t>timpanogram</a:t>
            </a:r>
            <a:r>
              <a:rPr lang="tr-TR" sz="2000" dirty="0"/>
              <a:t> </a:t>
            </a:r>
            <a:r>
              <a:rPr lang="tr-TR" sz="2000" dirty="0" smtClean="0"/>
              <a:t>altın standart olan </a:t>
            </a:r>
            <a:r>
              <a:rPr lang="tr-TR" sz="2000" dirty="0" err="1" smtClean="0"/>
              <a:t>miringotomiden</a:t>
            </a:r>
            <a:r>
              <a:rPr lang="tr-TR" sz="2000" dirty="0" smtClean="0"/>
              <a:t> </a:t>
            </a:r>
            <a:r>
              <a:rPr lang="tr-TR" sz="2000" dirty="0" err="1" smtClean="0"/>
              <a:t>sensitivite</a:t>
            </a:r>
            <a:r>
              <a:rPr lang="tr-TR" sz="2000" dirty="0" smtClean="0"/>
              <a:t> ve </a:t>
            </a:r>
            <a:r>
              <a:rPr lang="tr-TR" sz="2000" dirty="0" err="1" smtClean="0"/>
              <a:t>spesifite</a:t>
            </a:r>
            <a:r>
              <a:rPr lang="tr-TR" sz="2000" dirty="0" smtClean="0"/>
              <a:t> olarak daha düşük olmasına rağmen ( </a:t>
            </a:r>
            <a:r>
              <a:rPr lang="tr-TR" sz="2000" dirty="0" err="1" smtClean="0"/>
              <a:t>sensitivite</a:t>
            </a:r>
            <a:r>
              <a:rPr lang="tr-TR" sz="2000" dirty="0" smtClean="0"/>
              <a:t> % 81-94, </a:t>
            </a:r>
            <a:r>
              <a:rPr lang="tr-TR" sz="2000" dirty="0" err="1" smtClean="0"/>
              <a:t>spesifite</a:t>
            </a:r>
            <a:r>
              <a:rPr lang="tr-TR" sz="2000" dirty="0" smtClean="0"/>
              <a:t> % 74-94) halen en geçerli tanısal araçtır.</a:t>
            </a:r>
          </a:p>
          <a:p>
            <a:pPr marL="0" indent="0" algn="just">
              <a:buNone/>
            </a:pPr>
            <a:endParaRPr lang="tr-TR" sz="900" dirty="0" smtClean="0"/>
          </a:p>
          <a:p>
            <a:pPr marL="0" indent="0" algn="just">
              <a:buNone/>
            </a:pPr>
            <a:endParaRPr lang="tr-TR" sz="900" dirty="0"/>
          </a:p>
          <a:p>
            <a:pPr marL="0" indent="0" algn="just">
              <a:buNone/>
            </a:pPr>
            <a:r>
              <a:rPr lang="tr-TR" sz="900" dirty="0" err="1" smtClean="0"/>
              <a:t>Takata</a:t>
            </a:r>
            <a:r>
              <a:rPr lang="tr-TR" sz="900" dirty="0" smtClean="0"/>
              <a:t> </a:t>
            </a:r>
            <a:r>
              <a:rPr lang="tr-TR" sz="900" dirty="0"/>
              <a:t>GS, </a:t>
            </a:r>
            <a:r>
              <a:rPr lang="tr-TR" sz="900" dirty="0" err="1"/>
              <a:t>Chan</a:t>
            </a:r>
            <a:r>
              <a:rPr lang="tr-TR" sz="900" dirty="0"/>
              <a:t> LS, </a:t>
            </a:r>
            <a:r>
              <a:rPr lang="tr-TR" sz="900" dirty="0" err="1"/>
              <a:t>Morphew</a:t>
            </a:r>
            <a:r>
              <a:rPr lang="tr-TR" sz="900" dirty="0"/>
              <a:t> T, </a:t>
            </a:r>
            <a:r>
              <a:rPr lang="tr-TR" sz="900" dirty="0" err="1"/>
              <a:t>Mangione</a:t>
            </a:r>
            <a:r>
              <a:rPr lang="tr-TR" sz="900" dirty="0"/>
              <a:t>-Smith R, </a:t>
            </a:r>
            <a:r>
              <a:rPr lang="tr-TR" sz="900" dirty="0" smtClean="0"/>
              <a:t>Morton SC</a:t>
            </a:r>
            <a:r>
              <a:rPr lang="tr-TR" sz="900" dirty="0"/>
              <a:t>, </a:t>
            </a:r>
            <a:r>
              <a:rPr lang="tr-TR" sz="900" dirty="0" err="1"/>
              <a:t>Shekelle</a:t>
            </a:r>
            <a:r>
              <a:rPr lang="tr-TR" sz="900" dirty="0"/>
              <a:t> P. </a:t>
            </a:r>
            <a:r>
              <a:rPr lang="tr-TR" sz="900" dirty="0" err="1"/>
              <a:t>Evidence</a:t>
            </a:r>
            <a:r>
              <a:rPr lang="tr-TR" sz="900" dirty="0"/>
              <a:t> </a:t>
            </a:r>
            <a:r>
              <a:rPr lang="tr-TR" sz="900" dirty="0" err="1"/>
              <a:t>assessment</a:t>
            </a:r>
            <a:r>
              <a:rPr lang="tr-TR" sz="900" dirty="0"/>
              <a:t> of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accuracy</a:t>
            </a:r>
            <a:r>
              <a:rPr lang="tr-TR" sz="900" dirty="0"/>
              <a:t> of </a:t>
            </a:r>
            <a:r>
              <a:rPr lang="tr-TR" sz="900" dirty="0" err="1" smtClean="0"/>
              <a:t>methods</a:t>
            </a:r>
            <a:r>
              <a:rPr lang="tr-TR" sz="900" dirty="0" smtClean="0"/>
              <a:t> of </a:t>
            </a:r>
            <a:r>
              <a:rPr lang="tr-TR" sz="900" dirty="0" err="1"/>
              <a:t>diagnosing</a:t>
            </a:r>
            <a:r>
              <a:rPr lang="tr-TR" sz="900" dirty="0"/>
              <a:t> </a:t>
            </a:r>
            <a:r>
              <a:rPr lang="tr-TR" sz="900" dirty="0" err="1"/>
              <a:t>middle</a:t>
            </a:r>
            <a:r>
              <a:rPr lang="tr-TR" sz="900" dirty="0"/>
              <a:t> </a:t>
            </a:r>
            <a:r>
              <a:rPr lang="tr-TR" sz="900" dirty="0" err="1"/>
              <a:t>ear</a:t>
            </a:r>
            <a:r>
              <a:rPr lang="tr-TR" sz="900" dirty="0"/>
              <a:t> </a:t>
            </a:r>
            <a:r>
              <a:rPr lang="tr-TR" sz="900" dirty="0" err="1"/>
              <a:t>effusion</a:t>
            </a:r>
            <a:r>
              <a:rPr lang="tr-TR" sz="900" dirty="0"/>
              <a:t> in </a:t>
            </a:r>
            <a:r>
              <a:rPr lang="tr-TR" sz="900" dirty="0" err="1"/>
              <a:t>children</a:t>
            </a:r>
            <a:r>
              <a:rPr lang="tr-TR" sz="900" dirty="0"/>
              <a:t> </a:t>
            </a:r>
            <a:r>
              <a:rPr lang="tr-TR" sz="900" dirty="0" err="1"/>
              <a:t>with</a:t>
            </a:r>
            <a:r>
              <a:rPr lang="tr-TR" sz="900" dirty="0"/>
              <a:t> </a:t>
            </a:r>
            <a:r>
              <a:rPr lang="tr-TR" sz="900" dirty="0" err="1" smtClean="0"/>
              <a:t>otitis</a:t>
            </a:r>
            <a:r>
              <a:rPr lang="tr-TR" sz="900" dirty="0" smtClean="0"/>
              <a:t> </a:t>
            </a:r>
            <a:r>
              <a:rPr lang="tr-TR" sz="900" dirty="0" err="1" smtClean="0"/>
              <a:t>media</a:t>
            </a:r>
            <a:r>
              <a:rPr lang="tr-TR" sz="900" dirty="0" smtClean="0"/>
              <a:t> </a:t>
            </a:r>
            <a:r>
              <a:rPr lang="tr-TR" sz="900" dirty="0" err="1"/>
              <a:t>with</a:t>
            </a:r>
            <a:r>
              <a:rPr lang="tr-TR" sz="900" dirty="0"/>
              <a:t> </a:t>
            </a:r>
            <a:r>
              <a:rPr lang="tr-TR" sz="900" dirty="0" err="1"/>
              <a:t>effusion</a:t>
            </a:r>
            <a:r>
              <a:rPr lang="tr-TR" sz="900" dirty="0"/>
              <a:t>. </a:t>
            </a:r>
            <a:r>
              <a:rPr lang="tr-TR" sz="900" dirty="0" err="1"/>
              <a:t>Pediatrics</a:t>
            </a:r>
            <a:r>
              <a:rPr lang="tr-TR" sz="900" dirty="0"/>
              <a:t>. 2003;112:1379-1387.</a:t>
            </a:r>
            <a:endParaRPr lang="tr-TR" sz="900" dirty="0" smtClean="0"/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ctr">
              <a:buNone/>
            </a:pPr>
            <a:endParaRPr lang="tr-TR" sz="3600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3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Efüzyonlu</a:t>
            </a:r>
            <a:r>
              <a:rPr lang="tr-TR" dirty="0" smtClean="0"/>
              <a:t>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Seroz</a:t>
            </a:r>
            <a:r>
              <a:rPr lang="tr-TR" dirty="0" smtClean="0"/>
              <a:t>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endParaRPr lang="tr-TR" dirty="0" smtClean="0"/>
          </a:p>
          <a:p>
            <a:r>
              <a:rPr lang="tr-TR" dirty="0" err="1" smtClean="0"/>
              <a:t>Mukoid</a:t>
            </a:r>
            <a:r>
              <a:rPr lang="tr-TR" dirty="0" smtClean="0"/>
              <a:t>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endParaRPr lang="tr-TR" dirty="0" smtClean="0"/>
          </a:p>
          <a:p>
            <a:r>
              <a:rPr lang="tr-TR" dirty="0" err="1" smtClean="0"/>
              <a:t>Kataral</a:t>
            </a:r>
            <a:r>
              <a:rPr lang="tr-TR" dirty="0" smtClean="0"/>
              <a:t>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endParaRPr lang="tr-TR" dirty="0" smtClean="0"/>
          </a:p>
          <a:p>
            <a:r>
              <a:rPr lang="tr-TR" dirty="0" err="1" smtClean="0"/>
              <a:t>Eksudatif</a:t>
            </a:r>
            <a:r>
              <a:rPr lang="tr-TR" dirty="0" smtClean="0"/>
              <a:t>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endParaRPr lang="tr-TR" dirty="0" smtClean="0"/>
          </a:p>
          <a:p>
            <a:r>
              <a:rPr lang="tr-TR" dirty="0" err="1" smtClean="0"/>
              <a:t>Timpanik</a:t>
            </a:r>
            <a:r>
              <a:rPr lang="tr-TR" dirty="0" smtClean="0"/>
              <a:t> </a:t>
            </a:r>
            <a:r>
              <a:rPr lang="tr-TR" dirty="0" err="1" smtClean="0"/>
              <a:t>hidrops</a:t>
            </a:r>
            <a:endParaRPr lang="tr-TR" dirty="0" smtClean="0"/>
          </a:p>
          <a:p>
            <a:r>
              <a:rPr lang="tr-TR" dirty="0" err="1" smtClean="0"/>
              <a:t>Serotimpanium</a:t>
            </a:r>
            <a:endParaRPr lang="tr-TR" dirty="0" smtClean="0"/>
          </a:p>
          <a:p>
            <a:r>
              <a:rPr lang="tr-TR" dirty="0" err="1" smtClean="0"/>
              <a:t>Mukotimpanium</a:t>
            </a:r>
            <a:endParaRPr lang="tr-TR" dirty="0" smtClean="0"/>
          </a:p>
          <a:p>
            <a:r>
              <a:rPr lang="tr-TR" dirty="0" err="1" smtClean="0"/>
              <a:t>Süpüratif</a:t>
            </a:r>
            <a:r>
              <a:rPr lang="tr-TR" dirty="0" smtClean="0"/>
              <a:t> olmayan </a:t>
            </a:r>
            <a:r>
              <a:rPr lang="tr-TR" dirty="0" err="1" smtClean="0"/>
              <a:t>otitis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endParaRPr lang="tr-TR" dirty="0" smtClean="0"/>
          </a:p>
          <a:p>
            <a:r>
              <a:rPr lang="tr-TR" dirty="0" err="1" smtClean="0"/>
              <a:t>Glue</a:t>
            </a:r>
            <a:r>
              <a:rPr lang="tr-TR" dirty="0" smtClean="0"/>
              <a:t> </a:t>
            </a:r>
            <a:r>
              <a:rPr lang="tr-TR" dirty="0" err="1" smtClean="0"/>
              <a:t>ear</a:t>
            </a:r>
            <a:r>
              <a:rPr lang="tr-TR" dirty="0" smtClean="0"/>
              <a:t> (zamk kulak)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Steroidler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tr-TR" sz="2800" dirty="0" smtClean="0"/>
              <a:t>Sistemik </a:t>
            </a:r>
            <a:r>
              <a:rPr lang="tr-TR" sz="2800" dirty="0"/>
              <a:t>veya </a:t>
            </a:r>
            <a:r>
              <a:rPr lang="tr-TR" sz="2800" dirty="0" err="1"/>
              <a:t>intranazal</a:t>
            </a:r>
            <a:r>
              <a:rPr lang="tr-TR" sz="2800" dirty="0"/>
              <a:t> </a:t>
            </a:r>
            <a:r>
              <a:rPr lang="tr-TR" sz="2800" dirty="0" err="1"/>
              <a:t>steroidlerin</a:t>
            </a:r>
            <a:r>
              <a:rPr lang="tr-TR" sz="2800" dirty="0"/>
              <a:t> kullanımı </a:t>
            </a:r>
          </a:p>
          <a:p>
            <a:pPr marL="0" indent="0" algn="ctr">
              <a:buNone/>
            </a:pPr>
            <a:r>
              <a:rPr lang="tr-TR" sz="3900" b="1" dirty="0" smtClean="0"/>
              <a:t>KARŞI GÜÇLÜ ÖNERİ</a:t>
            </a:r>
          </a:p>
          <a:p>
            <a:pPr marL="0" indent="0" algn="just">
              <a:buNone/>
            </a:pPr>
            <a:r>
              <a:rPr lang="tr-TR" sz="2800" dirty="0" err="1" smtClean="0"/>
              <a:t>Adenoid</a:t>
            </a:r>
            <a:r>
              <a:rPr lang="tr-TR" sz="2800" dirty="0" smtClean="0"/>
              <a:t> </a:t>
            </a:r>
            <a:r>
              <a:rPr lang="tr-TR" sz="2800" dirty="0" err="1" smtClean="0"/>
              <a:t>hipertrofisi</a:t>
            </a:r>
            <a:r>
              <a:rPr lang="tr-TR" sz="2800" dirty="0" smtClean="0"/>
              <a:t> ve alerjik </a:t>
            </a:r>
            <a:r>
              <a:rPr lang="tr-TR" sz="2800" dirty="0" err="1" smtClean="0"/>
              <a:t>riniti</a:t>
            </a:r>
            <a:r>
              <a:rPr lang="tr-TR" sz="2800" dirty="0" smtClean="0"/>
              <a:t> olan çocuklarda </a:t>
            </a:r>
            <a:r>
              <a:rPr lang="tr-TR" sz="2800" dirty="0" err="1" smtClean="0"/>
              <a:t>topikal</a:t>
            </a:r>
            <a:r>
              <a:rPr lang="tr-TR" sz="2800" dirty="0" smtClean="0"/>
              <a:t> </a:t>
            </a:r>
            <a:r>
              <a:rPr lang="tr-TR" sz="2800" dirty="0" err="1" smtClean="0"/>
              <a:t>intranazal</a:t>
            </a:r>
            <a:r>
              <a:rPr lang="tr-TR" sz="2800" dirty="0" smtClean="0"/>
              <a:t> </a:t>
            </a:r>
            <a:r>
              <a:rPr lang="tr-TR" sz="2800" dirty="0" err="1" smtClean="0"/>
              <a:t>steroidlerin</a:t>
            </a:r>
            <a:r>
              <a:rPr lang="tr-TR" sz="2800" dirty="0" smtClean="0"/>
              <a:t> kısmı faydası olabilir. Fakat yapılan çalışmalarda </a:t>
            </a:r>
            <a:r>
              <a:rPr lang="tr-TR" sz="2800" dirty="0" err="1" smtClean="0"/>
              <a:t>efüzyonun</a:t>
            </a:r>
            <a:r>
              <a:rPr lang="tr-TR" sz="2800" dirty="0" smtClean="0"/>
              <a:t> çözülmesi ve işitme kaybı üzerine </a:t>
            </a:r>
            <a:r>
              <a:rPr lang="tr-TR" sz="2800" dirty="0" err="1" smtClean="0"/>
              <a:t>plesebodan</a:t>
            </a:r>
            <a:r>
              <a:rPr lang="tr-TR" sz="2800" dirty="0" smtClean="0"/>
              <a:t> farklı olmadığı gösterilmiştir.</a:t>
            </a:r>
          </a:p>
          <a:p>
            <a:pPr marL="0" indent="0" algn="just">
              <a:buNone/>
            </a:pPr>
            <a:endParaRPr lang="tr-TR" sz="2600" dirty="0" smtClean="0"/>
          </a:p>
          <a:p>
            <a:pPr marL="0" indent="0" algn="just">
              <a:buNone/>
            </a:pPr>
            <a:r>
              <a:rPr lang="en-US" sz="1100" dirty="0"/>
              <a:t>Williamson I, Benge S, Barton S, et al. A double-blind </a:t>
            </a:r>
            <a:r>
              <a:rPr lang="en-US" sz="1100" dirty="0" err="1" smtClean="0"/>
              <a:t>randomised</a:t>
            </a:r>
            <a:r>
              <a:rPr lang="tr-TR" sz="1100" dirty="0" smtClean="0"/>
              <a:t> </a:t>
            </a:r>
            <a:r>
              <a:rPr lang="en-US" sz="1100" dirty="0" smtClean="0"/>
              <a:t>placebo-controlled </a:t>
            </a:r>
            <a:r>
              <a:rPr lang="en-US" sz="1100" dirty="0"/>
              <a:t>trial of topical intranasal </a:t>
            </a:r>
            <a:r>
              <a:rPr lang="en-US" sz="1100" dirty="0" smtClean="0"/>
              <a:t>corticosteroids</a:t>
            </a:r>
            <a:r>
              <a:rPr lang="tr-TR" sz="1100" dirty="0" smtClean="0"/>
              <a:t> </a:t>
            </a:r>
            <a:r>
              <a:rPr lang="en-US" sz="1100" dirty="0" smtClean="0"/>
              <a:t>in </a:t>
            </a:r>
            <a:r>
              <a:rPr lang="en-US" sz="1100" dirty="0"/>
              <a:t>4- to 11-year-old children with persistent </a:t>
            </a:r>
            <a:r>
              <a:rPr lang="en-US" sz="1100" dirty="0" smtClean="0"/>
              <a:t>bilateral</a:t>
            </a:r>
            <a:r>
              <a:rPr lang="tr-TR" sz="1100" dirty="0" smtClean="0"/>
              <a:t> </a:t>
            </a:r>
            <a:r>
              <a:rPr lang="en-US" sz="1100" dirty="0" smtClean="0"/>
              <a:t>otitis </a:t>
            </a:r>
            <a:r>
              <a:rPr lang="en-US" sz="1100" dirty="0"/>
              <a:t>media with effusion in primary care. Health </a:t>
            </a:r>
            <a:r>
              <a:rPr lang="en-US" sz="1100" dirty="0" err="1" smtClean="0"/>
              <a:t>Technol</a:t>
            </a:r>
            <a:r>
              <a:rPr lang="tr-TR" sz="1100" dirty="0" smtClean="0"/>
              <a:t> </a:t>
            </a:r>
            <a:r>
              <a:rPr lang="en-US" sz="1100" dirty="0" smtClean="0"/>
              <a:t>Assess </a:t>
            </a:r>
            <a:r>
              <a:rPr lang="en-US" sz="1100" dirty="0"/>
              <a:t>(Winch </a:t>
            </a:r>
            <a:r>
              <a:rPr lang="en-US" sz="1100" dirty="0" err="1"/>
              <a:t>Eng</a:t>
            </a:r>
            <a:r>
              <a:rPr lang="en-US" sz="1100" dirty="0"/>
              <a:t>). 2009;13:1-144</a:t>
            </a:r>
            <a:endParaRPr lang="tr-TR" sz="1100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63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/>
              <a:t>Antibiyotikler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tr-TR" sz="9600" dirty="0" smtClean="0"/>
              <a:t>Sistemik antibiyotik kullanımı </a:t>
            </a:r>
          </a:p>
          <a:p>
            <a:pPr marL="0" indent="0" algn="ctr">
              <a:buNone/>
            </a:pPr>
            <a:r>
              <a:rPr lang="tr-TR" sz="14400" b="1" dirty="0" smtClean="0"/>
              <a:t>KARŞI GÜÇLÜ ÖNERİ</a:t>
            </a:r>
          </a:p>
          <a:p>
            <a:pPr marL="0" indent="0" algn="ctr">
              <a:buNone/>
            </a:pPr>
            <a:endParaRPr lang="tr-TR" sz="7600" b="1" dirty="0" smtClean="0"/>
          </a:p>
          <a:p>
            <a:pPr marL="0" indent="0" algn="just">
              <a:buNone/>
            </a:pPr>
            <a:r>
              <a:rPr lang="tr-TR" sz="7200" dirty="0" smtClean="0"/>
              <a:t>Cochrane sistematik taramalarına göre; antibiyotik kullanımının </a:t>
            </a:r>
            <a:r>
              <a:rPr lang="tr-TR" sz="7200" dirty="0" err="1" smtClean="0"/>
              <a:t>efüzyonun</a:t>
            </a:r>
            <a:r>
              <a:rPr lang="tr-TR" sz="7200" dirty="0" smtClean="0"/>
              <a:t> komple çözümüne çok az bir fayda sağladığı gösterilmiştir. Fakat antibiyotik tedavisinin işitme kaybı üzerine herhangi bir etkisinin olmadığı, yapılabilecek olan cerrahi oranını azaltmadığı, </a:t>
            </a:r>
            <a:r>
              <a:rPr lang="tr-TR" sz="7200" dirty="0" err="1" smtClean="0"/>
              <a:t>bakterial</a:t>
            </a:r>
            <a:r>
              <a:rPr lang="tr-TR" sz="7200" dirty="0" smtClean="0"/>
              <a:t> </a:t>
            </a:r>
            <a:r>
              <a:rPr lang="tr-TR" sz="7200" dirty="0" err="1" smtClean="0"/>
              <a:t>resistansa</a:t>
            </a:r>
            <a:r>
              <a:rPr lang="tr-TR" sz="7200" dirty="0" smtClean="0"/>
              <a:t> sebep olduğu ve olası yan etkilerinden dolayı kullanımının uygun olmadığı kanaatine varılmıştır. </a:t>
            </a:r>
            <a:endParaRPr lang="tr-TR" sz="1700" b="1" dirty="0"/>
          </a:p>
          <a:p>
            <a:pPr marL="0" indent="0" algn="just">
              <a:buNone/>
            </a:pPr>
            <a:endParaRPr lang="tr-TR" sz="3200" b="1" dirty="0" smtClean="0"/>
          </a:p>
          <a:p>
            <a:pPr marL="0" indent="0" algn="just">
              <a:buNone/>
            </a:pPr>
            <a:r>
              <a:rPr lang="tr-TR" sz="3200" b="1" dirty="0" err="1" smtClean="0"/>
              <a:t>van</a:t>
            </a:r>
            <a:r>
              <a:rPr lang="tr-TR" sz="3200" b="1" dirty="0" smtClean="0"/>
              <a:t> </a:t>
            </a:r>
            <a:r>
              <a:rPr lang="tr-TR" sz="3200" b="1" dirty="0" err="1"/>
              <a:t>Zon</a:t>
            </a:r>
            <a:r>
              <a:rPr lang="tr-TR" sz="3200" b="1" dirty="0"/>
              <a:t> A, </a:t>
            </a:r>
            <a:r>
              <a:rPr lang="tr-TR" sz="3200" b="1" dirty="0" err="1"/>
              <a:t>van</a:t>
            </a:r>
            <a:r>
              <a:rPr lang="tr-TR" sz="3200" b="1" dirty="0"/>
              <a:t> der </a:t>
            </a:r>
            <a:r>
              <a:rPr lang="tr-TR" sz="3200" b="1" dirty="0" err="1"/>
              <a:t>Heijden</a:t>
            </a:r>
            <a:r>
              <a:rPr lang="tr-TR" sz="3200" b="1" dirty="0"/>
              <a:t> GJ, </a:t>
            </a:r>
            <a:r>
              <a:rPr lang="tr-TR" sz="3200" b="1" dirty="0" err="1"/>
              <a:t>van</a:t>
            </a:r>
            <a:r>
              <a:rPr lang="tr-TR" sz="3200" b="1" dirty="0"/>
              <a:t> </a:t>
            </a:r>
            <a:r>
              <a:rPr lang="tr-TR" sz="3200" b="1" dirty="0" err="1"/>
              <a:t>Dongen</a:t>
            </a:r>
            <a:r>
              <a:rPr lang="tr-TR" sz="3200" b="1" dirty="0"/>
              <a:t> TMA, et </a:t>
            </a:r>
            <a:r>
              <a:rPr lang="tr-TR" sz="3200" b="1" dirty="0" smtClean="0"/>
              <a:t>al. </a:t>
            </a:r>
            <a:r>
              <a:rPr lang="tr-TR" sz="3200" b="1" dirty="0" err="1" smtClean="0"/>
              <a:t>Antibiotics</a:t>
            </a:r>
            <a:r>
              <a:rPr lang="tr-TR" sz="3200" b="1" dirty="0" smtClean="0"/>
              <a:t> </a:t>
            </a:r>
            <a:r>
              <a:rPr lang="tr-TR" sz="3200" b="1" dirty="0" err="1"/>
              <a:t>for</a:t>
            </a:r>
            <a:r>
              <a:rPr lang="tr-TR" sz="3200" b="1" dirty="0"/>
              <a:t> </a:t>
            </a:r>
            <a:r>
              <a:rPr lang="tr-TR" sz="3200" b="1" dirty="0" err="1"/>
              <a:t>otitis</a:t>
            </a:r>
            <a:r>
              <a:rPr lang="tr-TR" sz="3200" b="1" dirty="0"/>
              <a:t> </a:t>
            </a:r>
            <a:r>
              <a:rPr lang="tr-TR" sz="3200" b="1" dirty="0" err="1"/>
              <a:t>media</a:t>
            </a:r>
            <a:r>
              <a:rPr lang="tr-TR" sz="3200" b="1" dirty="0"/>
              <a:t> </a:t>
            </a:r>
            <a:r>
              <a:rPr lang="tr-TR" sz="3200" b="1" dirty="0" err="1"/>
              <a:t>with</a:t>
            </a:r>
            <a:r>
              <a:rPr lang="tr-TR" sz="3200" b="1" dirty="0"/>
              <a:t> </a:t>
            </a:r>
            <a:r>
              <a:rPr lang="tr-TR" sz="3200" b="1" dirty="0" err="1"/>
              <a:t>effusion</a:t>
            </a:r>
            <a:r>
              <a:rPr lang="tr-TR" sz="3200" b="1" dirty="0"/>
              <a:t> in </a:t>
            </a:r>
            <a:r>
              <a:rPr lang="tr-TR" sz="3200" b="1" dirty="0" err="1" smtClean="0"/>
              <a:t>children</a:t>
            </a:r>
            <a:r>
              <a:rPr lang="tr-TR" sz="3200" b="1" dirty="0" smtClean="0"/>
              <a:t>. Cochrane </a:t>
            </a:r>
            <a:r>
              <a:rPr lang="tr-TR" sz="3200" b="1" dirty="0"/>
              <a:t>Database </a:t>
            </a:r>
            <a:r>
              <a:rPr lang="tr-TR" sz="3200" b="1" dirty="0" err="1"/>
              <a:t>Syst</a:t>
            </a:r>
            <a:r>
              <a:rPr lang="tr-TR" sz="3200" b="1" dirty="0"/>
              <a:t> </a:t>
            </a:r>
            <a:r>
              <a:rPr lang="tr-TR" sz="3200" b="1" dirty="0" err="1"/>
              <a:t>Rev</a:t>
            </a:r>
            <a:r>
              <a:rPr lang="tr-TR" sz="3200" b="1" dirty="0"/>
              <a:t>. </a:t>
            </a:r>
            <a:r>
              <a:rPr lang="tr-TR" sz="3200" b="1" dirty="0" smtClean="0"/>
              <a:t> 012;9:CD009163</a:t>
            </a:r>
            <a:r>
              <a:rPr lang="tr-TR" sz="3200" b="1" dirty="0"/>
              <a:t>.</a:t>
            </a:r>
            <a:endParaRPr lang="tr-TR" sz="3200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04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Antihistaminikler</a:t>
            </a:r>
            <a:r>
              <a:rPr lang="tr-TR" b="1" dirty="0" smtClean="0"/>
              <a:t> </a:t>
            </a:r>
            <a:r>
              <a:rPr lang="tr-TR" b="1" dirty="0"/>
              <a:t>ve </a:t>
            </a:r>
            <a:r>
              <a:rPr lang="tr-TR" b="1" dirty="0" err="1"/>
              <a:t>dekonjestanlar</a:t>
            </a:r>
            <a:r>
              <a:rPr lang="tr-TR" b="1" dirty="0"/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490135"/>
            <a:ext cx="7488831" cy="37471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3600" b="1" dirty="0" smtClean="0"/>
              <a:t>KARŞI GÜÇLÜ ÖNERİ</a:t>
            </a:r>
          </a:p>
          <a:p>
            <a:pPr marL="0" indent="0" algn="just">
              <a:buNone/>
            </a:pPr>
            <a:r>
              <a:rPr lang="tr-TR" dirty="0" err="1" smtClean="0"/>
              <a:t>Antihistaminiklerin</a:t>
            </a:r>
            <a:r>
              <a:rPr lang="tr-TR" dirty="0" smtClean="0"/>
              <a:t> ve </a:t>
            </a:r>
            <a:r>
              <a:rPr lang="tr-TR" dirty="0" err="1" smtClean="0"/>
              <a:t>dekonjestanların</a:t>
            </a:r>
            <a:r>
              <a:rPr lang="tr-TR" dirty="0" smtClean="0"/>
              <a:t> EOM tedavisinde kullanımı ile ilgili yapılan cochrane sistemik taramalarında  bu ajanların EOM </a:t>
            </a:r>
            <a:r>
              <a:rPr lang="tr-TR" dirty="0" err="1" smtClean="0"/>
              <a:t>rezolüsyonunda</a:t>
            </a:r>
            <a:r>
              <a:rPr lang="tr-TR" dirty="0" smtClean="0"/>
              <a:t> faydası </a:t>
            </a:r>
            <a:r>
              <a:rPr lang="tr-TR" dirty="0"/>
              <a:t>olmadığı gösterilmiştir. </a:t>
            </a:r>
            <a:r>
              <a:rPr lang="tr-TR" dirty="0" smtClean="0"/>
              <a:t>Ayrıca </a:t>
            </a:r>
            <a:r>
              <a:rPr lang="tr-TR" dirty="0" err="1" smtClean="0"/>
              <a:t>montelukast</a:t>
            </a:r>
            <a:r>
              <a:rPr lang="tr-TR" dirty="0" smtClean="0"/>
              <a:t> kullanımın da EOM </a:t>
            </a:r>
            <a:r>
              <a:rPr lang="tr-TR" dirty="0" err="1" smtClean="0"/>
              <a:t>rezolüsyonu</a:t>
            </a:r>
            <a:r>
              <a:rPr lang="tr-TR" dirty="0" smtClean="0"/>
              <a:t> üzerine etkisi bulunamamıştır.</a:t>
            </a:r>
          </a:p>
          <a:p>
            <a:pPr marL="0" indent="0" algn="just">
              <a:buNone/>
            </a:pPr>
            <a:endParaRPr lang="tr-TR" sz="900" dirty="0" smtClean="0"/>
          </a:p>
          <a:p>
            <a:pPr marL="0" indent="0" algn="just">
              <a:buNone/>
            </a:pPr>
            <a:endParaRPr lang="tr-TR" sz="900" dirty="0"/>
          </a:p>
          <a:p>
            <a:pPr marL="0" indent="0" algn="just">
              <a:buNone/>
            </a:pPr>
            <a:endParaRPr lang="tr-TR" sz="900" dirty="0" smtClean="0"/>
          </a:p>
          <a:p>
            <a:pPr marL="0" indent="0" algn="just">
              <a:buNone/>
            </a:pPr>
            <a:r>
              <a:rPr lang="tr-TR" sz="900" dirty="0" err="1" smtClean="0"/>
              <a:t>Griffin</a:t>
            </a:r>
            <a:r>
              <a:rPr lang="tr-TR" sz="900" dirty="0" smtClean="0"/>
              <a:t> </a:t>
            </a:r>
            <a:r>
              <a:rPr lang="tr-TR" sz="900" dirty="0"/>
              <a:t>G, </a:t>
            </a:r>
            <a:r>
              <a:rPr lang="tr-TR" sz="900" dirty="0" err="1"/>
              <a:t>Flynn</a:t>
            </a:r>
            <a:r>
              <a:rPr lang="tr-TR" sz="900" dirty="0"/>
              <a:t> CA. </a:t>
            </a:r>
            <a:r>
              <a:rPr lang="tr-TR" sz="900" dirty="0" err="1"/>
              <a:t>Antihistamines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/</a:t>
            </a:r>
            <a:r>
              <a:rPr lang="tr-TR" sz="900" dirty="0" err="1"/>
              <a:t>or</a:t>
            </a:r>
            <a:r>
              <a:rPr lang="tr-TR" sz="900" dirty="0"/>
              <a:t> </a:t>
            </a:r>
            <a:r>
              <a:rPr lang="tr-TR" sz="900" dirty="0" err="1"/>
              <a:t>decongestants</a:t>
            </a:r>
            <a:r>
              <a:rPr lang="tr-TR" sz="900" dirty="0"/>
              <a:t> </a:t>
            </a:r>
            <a:r>
              <a:rPr lang="tr-TR" sz="900" dirty="0" err="1" smtClean="0"/>
              <a:t>for</a:t>
            </a:r>
            <a:r>
              <a:rPr lang="tr-TR" sz="900" dirty="0" smtClean="0"/>
              <a:t> </a:t>
            </a:r>
            <a:r>
              <a:rPr lang="tr-TR" sz="900" dirty="0" err="1" smtClean="0"/>
              <a:t>otitis</a:t>
            </a:r>
            <a:r>
              <a:rPr lang="tr-TR" sz="900" dirty="0" smtClean="0"/>
              <a:t> </a:t>
            </a:r>
            <a:r>
              <a:rPr lang="tr-TR" sz="900" dirty="0" err="1"/>
              <a:t>media</a:t>
            </a:r>
            <a:r>
              <a:rPr lang="tr-TR" sz="900" dirty="0"/>
              <a:t> </a:t>
            </a:r>
            <a:r>
              <a:rPr lang="tr-TR" sz="900" dirty="0" err="1"/>
              <a:t>with</a:t>
            </a:r>
            <a:r>
              <a:rPr lang="tr-TR" sz="900" dirty="0"/>
              <a:t> </a:t>
            </a:r>
            <a:r>
              <a:rPr lang="tr-TR" sz="900" dirty="0" err="1"/>
              <a:t>effusion</a:t>
            </a:r>
            <a:r>
              <a:rPr lang="tr-TR" sz="900" dirty="0"/>
              <a:t> (OME) in </a:t>
            </a:r>
            <a:r>
              <a:rPr lang="tr-TR" sz="900" dirty="0" err="1"/>
              <a:t>children</a:t>
            </a:r>
            <a:r>
              <a:rPr lang="tr-TR" sz="900" dirty="0"/>
              <a:t>. </a:t>
            </a:r>
            <a:r>
              <a:rPr lang="tr-TR" sz="900" dirty="0" smtClean="0"/>
              <a:t>Cochrane Database </a:t>
            </a:r>
            <a:r>
              <a:rPr lang="tr-TR" sz="900" dirty="0" err="1"/>
              <a:t>Syst</a:t>
            </a:r>
            <a:r>
              <a:rPr lang="tr-TR" sz="900" dirty="0"/>
              <a:t> </a:t>
            </a:r>
            <a:r>
              <a:rPr lang="tr-TR" sz="900" dirty="0" err="1"/>
              <a:t>Rev</a:t>
            </a:r>
            <a:r>
              <a:rPr lang="tr-TR" sz="900" dirty="0"/>
              <a:t>. 2011;9:CD003423</a:t>
            </a:r>
            <a:r>
              <a:rPr lang="tr-TR" sz="900" dirty="0" smtClean="0"/>
              <a:t>.</a:t>
            </a:r>
          </a:p>
          <a:p>
            <a:pPr marL="0" indent="0" algn="just">
              <a:buNone/>
            </a:pPr>
            <a:r>
              <a:rPr lang="en-US" sz="900" dirty="0" err="1"/>
              <a:t>Schoem</a:t>
            </a:r>
            <a:r>
              <a:rPr lang="en-US" sz="900" dirty="0"/>
              <a:t> SR, Willard A, Combs JT. A prospective, </a:t>
            </a:r>
            <a:r>
              <a:rPr lang="en-US" sz="900" dirty="0" smtClean="0"/>
              <a:t>randomized,</a:t>
            </a:r>
            <a:r>
              <a:rPr lang="tr-TR" sz="900" dirty="0" smtClean="0"/>
              <a:t> </a:t>
            </a:r>
            <a:r>
              <a:rPr lang="en-US" sz="900" dirty="0" smtClean="0"/>
              <a:t>placebo-controlled</a:t>
            </a:r>
            <a:r>
              <a:rPr lang="en-US" sz="900" dirty="0"/>
              <a:t>, double-blind study of </a:t>
            </a:r>
            <a:r>
              <a:rPr lang="en-US" sz="900" dirty="0" err="1" smtClean="0"/>
              <a:t>montelukast’s</a:t>
            </a:r>
            <a:r>
              <a:rPr lang="tr-TR" sz="900" dirty="0" smtClean="0"/>
              <a:t> </a:t>
            </a:r>
            <a:r>
              <a:rPr lang="en-US" sz="900" dirty="0" smtClean="0"/>
              <a:t>effect </a:t>
            </a:r>
            <a:r>
              <a:rPr lang="en-US" sz="900" dirty="0"/>
              <a:t>on persistent middle ear effusion. Ear </a:t>
            </a:r>
            <a:r>
              <a:rPr lang="en-US" sz="900" dirty="0" smtClean="0"/>
              <a:t>Nose</a:t>
            </a:r>
            <a:r>
              <a:rPr lang="tr-TR" sz="900" dirty="0" smtClean="0"/>
              <a:t> </a:t>
            </a:r>
            <a:r>
              <a:rPr lang="en-US" sz="900" dirty="0" smtClean="0"/>
              <a:t>Throat </a:t>
            </a:r>
            <a:r>
              <a:rPr lang="en-US" sz="900" dirty="0"/>
              <a:t>J. 2010;89:434-437.</a:t>
            </a:r>
            <a:endParaRPr lang="tr-TR" sz="9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54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İşitme </a:t>
            </a:r>
            <a:r>
              <a:rPr lang="tr-TR" b="1" dirty="0" smtClean="0"/>
              <a:t>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6864" y="2490135"/>
            <a:ext cx="7139551" cy="381918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tr-TR" sz="5100" dirty="0" smtClean="0"/>
              <a:t>3 aydan uzun süren </a:t>
            </a:r>
            <a:r>
              <a:rPr lang="tr-TR" sz="5100" dirty="0" err="1" smtClean="0"/>
              <a:t>EOM’da</a:t>
            </a:r>
            <a:r>
              <a:rPr lang="tr-TR" sz="5100" dirty="0" smtClean="0"/>
              <a:t> yaşa uygun işitme testi yapılmalı, eğer riskli grupta ise işitme testi ve hasta yönetimi daha hızlı bir şekilde yapılmalıdır. </a:t>
            </a:r>
            <a:endParaRPr lang="tr-TR" sz="5100" b="1" dirty="0" smtClean="0"/>
          </a:p>
          <a:p>
            <a:pPr marL="0" indent="0" algn="ctr">
              <a:buNone/>
            </a:pPr>
            <a:r>
              <a:rPr lang="tr-TR" sz="9000" b="1" dirty="0" smtClean="0"/>
              <a:t>ÖNERİ</a:t>
            </a:r>
          </a:p>
          <a:p>
            <a:pPr marL="0" indent="0" algn="just">
              <a:buNone/>
            </a:pPr>
            <a:r>
              <a:rPr lang="tr-TR" sz="4900" dirty="0" smtClean="0"/>
              <a:t>EOM ile ilişkili işitme kayıpları ortalama 28 </a:t>
            </a:r>
            <a:r>
              <a:rPr lang="tr-TR" sz="4900" dirty="0" err="1" smtClean="0"/>
              <a:t>dB’dir</a:t>
            </a:r>
            <a:r>
              <a:rPr lang="tr-TR" sz="4900" dirty="0" smtClean="0"/>
              <a:t>. Vakaların % 20’sinde 35 </a:t>
            </a:r>
            <a:r>
              <a:rPr lang="tr-TR" sz="4900" dirty="0" err="1" smtClean="0"/>
              <a:t>dB’i</a:t>
            </a:r>
            <a:r>
              <a:rPr lang="tr-TR" sz="4900" dirty="0" smtClean="0"/>
              <a:t> aşan kayıplarda gözlenebilir.</a:t>
            </a:r>
          </a:p>
          <a:p>
            <a:pPr marL="0" indent="0" algn="just">
              <a:buNone/>
            </a:pPr>
            <a:r>
              <a:rPr lang="tr-TR" sz="4900" dirty="0" smtClean="0"/>
              <a:t>	9 aya kadar </a:t>
            </a:r>
            <a:r>
              <a:rPr lang="tr-TR" sz="4900" dirty="0" err="1" smtClean="0"/>
              <a:t>davranımsal</a:t>
            </a:r>
            <a:r>
              <a:rPr lang="tr-TR" sz="4900" dirty="0" smtClean="0"/>
              <a:t> gözlemsel </a:t>
            </a:r>
            <a:r>
              <a:rPr lang="tr-TR" sz="4900" dirty="0" err="1" smtClean="0"/>
              <a:t>odyometri</a:t>
            </a:r>
            <a:endParaRPr lang="tr-TR" sz="4900" dirty="0" smtClean="0"/>
          </a:p>
          <a:p>
            <a:pPr marL="0" indent="0" algn="just">
              <a:buNone/>
            </a:pPr>
            <a:r>
              <a:rPr lang="tr-TR" sz="4900" dirty="0" smtClean="0"/>
              <a:t>	9 ay-3 yaş arası görsel </a:t>
            </a:r>
            <a:r>
              <a:rPr lang="tr-TR" sz="4900" dirty="0" err="1" smtClean="0"/>
              <a:t>pekiştireç</a:t>
            </a:r>
            <a:r>
              <a:rPr lang="tr-TR" sz="4900" dirty="0" smtClean="0"/>
              <a:t> </a:t>
            </a:r>
            <a:r>
              <a:rPr lang="tr-TR" sz="4900" dirty="0" err="1" smtClean="0"/>
              <a:t>odyometrisi</a:t>
            </a:r>
            <a:endParaRPr lang="tr-TR" sz="4900" dirty="0" smtClean="0"/>
          </a:p>
          <a:p>
            <a:pPr marL="0" indent="0" algn="just">
              <a:buNone/>
            </a:pPr>
            <a:r>
              <a:rPr lang="tr-TR" sz="4900" dirty="0" smtClean="0"/>
              <a:t>	3-5 yaş arası oyun </a:t>
            </a:r>
            <a:r>
              <a:rPr lang="tr-TR" sz="4900" dirty="0" err="1" smtClean="0"/>
              <a:t>odyometrisi</a:t>
            </a:r>
            <a:endParaRPr lang="tr-TR" sz="4900" dirty="0" smtClean="0"/>
          </a:p>
          <a:p>
            <a:pPr marL="0" indent="0" algn="just">
              <a:buNone/>
            </a:pPr>
            <a:r>
              <a:rPr lang="tr-TR" sz="4900" dirty="0" smtClean="0"/>
              <a:t>	5 yaş üstü konvansiyonel odyometre kullanılabilir.</a:t>
            </a:r>
          </a:p>
          <a:p>
            <a:pPr marL="0" indent="0" algn="just">
              <a:buNone/>
            </a:pPr>
            <a:endParaRPr lang="tr-TR" sz="2500" dirty="0" smtClean="0"/>
          </a:p>
          <a:p>
            <a:pPr marL="0" indent="0" algn="just">
              <a:buNone/>
            </a:pPr>
            <a:endParaRPr lang="tr-TR" sz="25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00" dirty="0" err="1" smtClean="0"/>
              <a:t>Gravel</a:t>
            </a:r>
            <a:r>
              <a:rPr lang="tr-TR" sz="2500" dirty="0" smtClean="0"/>
              <a:t> </a:t>
            </a:r>
            <a:r>
              <a:rPr lang="tr-TR" sz="2500" dirty="0"/>
              <a:t>JS. </a:t>
            </a:r>
            <a:r>
              <a:rPr lang="tr-TR" sz="2500" dirty="0" err="1"/>
              <a:t>Hearing</a:t>
            </a:r>
            <a:r>
              <a:rPr lang="tr-TR" sz="2500" dirty="0"/>
              <a:t> </a:t>
            </a:r>
            <a:r>
              <a:rPr lang="tr-TR" sz="2500" dirty="0" err="1"/>
              <a:t>and</a:t>
            </a:r>
            <a:r>
              <a:rPr lang="tr-TR" sz="2500" dirty="0"/>
              <a:t> </a:t>
            </a:r>
            <a:r>
              <a:rPr lang="tr-TR" sz="2500" dirty="0" err="1"/>
              <a:t>auditory</a:t>
            </a:r>
            <a:r>
              <a:rPr lang="tr-TR" sz="2500" dirty="0"/>
              <a:t> </a:t>
            </a:r>
            <a:r>
              <a:rPr lang="tr-TR" sz="2500" dirty="0" err="1"/>
              <a:t>function</a:t>
            </a:r>
            <a:r>
              <a:rPr lang="tr-TR" sz="2500" dirty="0"/>
              <a:t>. </a:t>
            </a:r>
            <a:r>
              <a:rPr lang="tr-TR" sz="2500" dirty="0" err="1"/>
              <a:t>In</a:t>
            </a:r>
            <a:r>
              <a:rPr lang="tr-TR" sz="2500" dirty="0"/>
              <a:t>: </a:t>
            </a:r>
            <a:r>
              <a:rPr lang="tr-TR" sz="2500" dirty="0" err="1"/>
              <a:t>Rosenfeld</a:t>
            </a:r>
            <a:r>
              <a:rPr lang="tr-TR" sz="2500" dirty="0"/>
              <a:t> </a:t>
            </a:r>
            <a:r>
              <a:rPr lang="tr-TR" sz="2500" dirty="0" smtClean="0"/>
              <a:t>RM, </a:t>
            </a:r>
            <a:r>
              <a:rPr lang="tr-TR" sz="2500" dirty="0" err="1" smtClean="0"/>
              <a:t>Bluestone</a:t>
            </a:r>
            <a:r>
              <a:rPr lang="tr-TR" sz="2500" dirty="0" smtClean="0"/>
              <a:t> </a:t>
            </a:r>
            <a:r>
              <a:rPr lang="tr-TR" sz="2500" dirty="0"/>
              <a:t>CD, </a:t>
            </a:r>
            <a:r>
              <a:rPr lang="tr-TR" sz="2500" dirty="0" err="1"/>
              <a:t>eds</a:t>
            </a:r>
            <a:r>
              <a:rPr lang="tr-TR" sz="2500" dirty="0"/>
              <a:t>. </a:t>
            </a:r>
            <a:r>
              <a:rPr lang="tr-TR" sz="2500" dirty="0" err="1"/>
              <a:t>Evidence-Based</a:t>
            </a:r>
            <a:r>
              <a:rPr lang="tr-TR" sz="2500" dirty="0"/>
              <a:t> </a:t>
            </a:r>
            <a:r>
              <a:rPr lang="tr-TR" sz="2500" dirty="0" err="1"/>
              <a:t>Otitis</a:t>
            </a:r>
            <a:r>
              <a:rPr lang="tr-TR" sz="2500" dirty="0"/>
              <a:t> Media. 2nd </a:t>
            </a:r>
            <a:r>
              <a:rPr lang="tr-TR" sz="2500" dirty="0" smtClean="0"/>
              <a:t>ed. Hamilton</a:t>
            </a:r>
            <a:r>
              <a:rPr lang="tr-TR" sz="2500" dirty="0"/>
              <a:t>, </a:t>
            </a:r>
            <a:r>
              <a:rPr lang="tr-TR" sz="2500" dirty="0" err="1"/>
              <a:t>Canada</a:t>
            </a:r>
            <a:r>
              <a:rPr lang="tr-TR" sz="2500" dirty="0"/>
              <a:t>: BC </a:t>
            </a:r>
            <a:r>
              <a:rPr lang="tr-TR" sz="2500" dirty="0" err="1"/>
              <a:t>Decker</a:t>
            </a:r>
            <a:r>
              <a:rPr lang="tr-TR" sz="2500" dirty="0"/>
              <a:t> </a:t>
            </a:r>
            <a:r>
              <a:rPr lang="tr-TR" sz="2500" dirty="0" err="1"/>
              <a:t>Inc</a:t>
            </a:r>
            <a:r>
              <a:rPr lang="tr-TR" sz="2500" dirty="0"/>
              <a:t>; 2003:342-359</a:t>
            </a:r>
            <a:r>
              <a:rPr lang="tr-TR" sz="25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00" dirty="0" err="1"/>
              <a:t>Hunter</a:t>
            </a:r>
            <a:r>
              <a:rPr lang="tr-TR" sz="2500" dirty="0"/>
              <a:t> LL, </a:t>
            </a:r>
            <a:r>
              <a:rPr lang="tr-TR" sz="2500" dirty="0" err="1"/>
              <a:t>Margolis</a:t>
            </a:r>
            <a:r>
              <a:rPr lang="tr-TR" sz="2500" dirty="0"/>
              <a:t> RH, </a:t>
            </a:r>
            <a:r>
              <a:rPr lang="tr-TR" sz="2500" dirty="0" err="1"/>
              <a:t>Giebink</a:t>
            </a:r>
            <a:r>
              <a:rPr lang="tr-TR" sz="2500" dirty="0"/>
              <a:t> GS. </a:t>
            </a:r>
            <a:r>
              <a:rPr lang="tr-TR" sz="2500" dirty="0" err="1"/>
              <a:t>Identification</a:t>
            </a:r>
            <a:r>
              <a:rPr lang="tr-TR" sz="2500" dirty="0"/>
              <a:t> of </a:t>
            </a:r>
            <a:r>
              <a:rPr lang="tr-TR" sz="2500" dirty="0" err="1" smtClean="0"/>
              <a:t>hearing</a:t>
            </a:r>
            <a:r>
              <a:rPr lang="tr-TR" sz="2500" dirty="0" smtClean="0"/>
              <a:t> </a:t>
            </a:r>
            <a:r>
              <a:rPr lang="tr-TR" sz="2500" dirty="0" err="1" smtClean="0"/>
              <a:t>loss</a:t>
            </a:r>
            <a:r>
              <a:rPr lang="tr-TR" sz="2500" dirty="0" smtClean="0"/>
              <a:t> </a:t>
            </a:r>
            <a:r>
              <a:rPr lang="tr-TR" sz="2500" dirty="0"/>
              <a:t>in </a:t>
            </a:r>
            <a:r>
              <a:rPr lang="tr-TR" sz="2500" dirty="0" err="1"/>
              <a:t>otitis</a:t>
            </a:r>
            <a:r>
              <a:rPr lang="tr-TR" sz="2500" dirty="0"/>
              <a:t> </a:t>
            </a:r>
            <a:r>
              <a:rPr lang="tr-TR" sz="2500" dirty="0" err="1"/>
              <a:t>media</a:t>
            </a:r>
            <a:r>
              <a:rPr lang="tr-TR" sz="2500" dirty="0"/>
              <a:t>. </a:t>
            </a:r>
            <a:r>
              <a:rPr lang="tr-TR" sz="2500" dirty="0" err="1"/>
              <a:t>Ann</a:t>
            </a:r>
            <a:r>
              <a:rPr lang="tr-TR" sz="2500" dirty="0"/>
              <a:t> </a:t>
            </a:r>
            <a:r>
              <a:rPr lang="tr-TR" sz="2500" dirty="0" err="1"/>
              <a:t>Otol</a:t>
            </a:r>
            <a:r>
              <a:rPr lang="tr-TR" sz="2500" dirty="0"/>
              <a:t> </a:t>
            </a:r>
            <a:r>
              <a:rPr lang="tr-TR" sz="2500" dirty="0" err="1"/>
              <a:t>Rhinol</a:t>
            </a:r>
            <a:r>
              <a:rPr lang="tr-TR" sz="2500" dirty="0"/>
              <a:t> </a:t>
            </a:r>
            <a:r>
              <a:rPr lang="tr-TR" sz="2500" dirty="0" err="1"/>
              <a:t>Laryngol</a:t>
            </a:r>
            <a:r>
              <a:rPr lang="tr-TR" sz="2500" dirty="0"/>
              <a:t> </a:t>
            </a:r>
            <a:r>
              <a:rPr lang="tr-TR" sz="2500" dirty="0" err="1" smtClean="0"/>
              <a:t>Suppl</a:t>
            </a:r>
            <a:r>
              <a:rPr lang="tr-TR" sz="2500" dirty="0" smtClean="0"/>
              <a:t>. 1994;103:59-61</a:t>
            </a:r>
            <a:r>
              <a:rPr lang="tr-TR" sz="2500" dirty="0"/>
              <a:t>.</a:t>
            </a:r>
            <a:endParaRPr lang="tr-TR" sz="25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Konuşma ve dil </a:t>
            </a:r>
            <a:r>
              <a:rPr lang="tr-TR" b="1" dirty="0" smtClean="0"/>
              <a:t>gelişimi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1800" dirty="0" smtClean="0"/>
              <a:t>İşitme kaybı tespit edilen </a:t>
            </a:r>
            <a:r>
              <a:rPr lang="tr-TR" sz="1800" dirty="0" err="1" smtClean="0"/>
              <a:t>EOM’lu</a:t>
            </a:r>
            <a:r>
              <a:rPr lang="tr-TR" sz="1800" dirty="0" smtClean="0"/>
              <a:t> çocuklarda işitme kaybının konuşma ve dil gelişimi üzerine olan potansiyel etkileri aile ile görüşülmeli </a:t>
            </a:r>
            <a:endParaRPr lang="tr-TR" sz="1800" b="1" dirty="0" smtClean="0"/>
          </a:p>
          <a:p>
            <a:pPr marL="0" indent="0" algn="ctr">
              <a:buNone/>
            </a:pPr>
            <a:r>
              <a:rPr lang="tr-TR" sz="3600" b="1" dirty="0" smtClean="0"/>
              <a:t>ÖNERİ</a:t>
            </a:r>
          </a:p>
          <a:p>
            <a:pPr marL="0" indent="0" algn="just">
              <a:buNone/>
            </a:pPr>
            <a:r>
              <a:rPr lang="tr-TR" sz="1800" dirty="0" smtClean="0"/>
              <a:t>Yapılan sistematik taramalarda </a:t>
            </a:r>
            <a:r>
              <a:rPr lang="tr-TR" sz="1800" dirty="0" err="1" smtClean="0"/>
              <a:t>EOM’lu</a:t>
            </a:r>
            <a:r>
              <a:rPr lang="tr-TR" sz="1800" dirty="0" smtClean="0"/>
              <a:t> çocuklara uygulanan </a:t>
            </a:r>
            <a:r>
              <a:rPr lang="tr-TR" sz="1800" dirty="0" err="1" smtClean="0"/>
              <a:t>timpanostomi</a:t>
            </a:r>
            <a:r>
              <a:rPr lang="tr-TR" sz="1800" dirty="0" smtClean="0"/>
              <a:t> tüpü uygulamalarının işitme kaybı üzerine fayda sağladığı, dil gelişimi üzerine de olumlu etkilerinin olduğu bildirilmiştir.</a:t>
            </a:r>
          </a:p>
          <a:p>
            <a:pPr marL="0" indent="0" algn="just">
              <a:buNone/>
            </a:pPr>
            <a:endParaRPr lang="tr-TR" sz="800" dirty="0" smtClean="0"/>
          </a:p>
          <a:p>
            <a:pPr marL="0" indent="0" algn="just">
              <a:buNone/>
            </a:pPr>
            <a:endParaRPr lang="tr-TR" sz="800" dirty="0"/>
          </a:p>
          <a:p>
            <a:pPr marL="0" indent="0" algn="just">
              <a:buNone/>
            </a:pPr>
            <a:endParaRPr lang="tr-TR" sz="800" dirty="0" smtClean="0"/>
          </a:p>
          <a:p>
            <a:pPr marL="0" indent="0" algn="just">
              <a:buNone/>
            </a:pPr>
            <a:r>
              <a:rPr lang="en-US" sz="800" dirty="0" smtClean="0"/>
              <a:t>Maw </a:t>
            </a:r>
            <a:r>
              <a:rPr lang="en-US" sz="800" dirty="0"/>
              <a:t>AR, </a:t>
            </a:r>
            <a:r>
              <a:rPr lang="en-US" sz="800" dirty="0" err="1"/>
              <a:t>Bawden</a:t>
            </a:r>
            <a:r>
              <a:rPr lang="en-US" sz="800" dirty="0"/>
              <a:t> R. The long term outcome of </a:t>
            </a:r>
            <a:r>
              <a:rPr lang="en-US" sz="800" dirty="0" smtClean="0"/>
              <a:t>secretory</a:t>
            </a:r>
            <a:r>
              <a:rPr lang="tr-TR" sz="800" dirty="0" smtClean="0"/>
              <a:t> </a:t>
            </a:r>
            <a:r>
              <a:rPr lang="en-US" sz="800" dirty="0" smtClean="0"/>
              <a:t>otitis </a:t>
            </a:r>
            <a:r>
              <a:rPr lang="en-US" sz="800" dirty="0"/>
              <a:t>media in children and the effects of surgical treatment: </a:t>
            </a:r>
            <a:r>
              <a:rPr lang="en-US" sz="800" dirty="0" smtClean="0"/>
              <a:t>a</a:t>
            </a:r>
            <a:r>
              <a:rPr lang="tr-TR" sz="800" dirty="0" smtClean="0"/>
              <a:t> </a:t>
            </a:r>
            <a:r>
              <a:rPr lang="en-US" sz="800" dirty="0" smtClean="0"/>
              <a:t>ten </a:t>
            </a:r>
            <a:r>
              <a:rPr lang="en-US" sz="800" dirty="0"/>
              <a:t>year study. </a:t>
            </a:r>
            <a:r>
              <a:rPr lang="en-US" sz="800" dirty="0" err="1"/>
              <a:t>Acta</a:t>
            </a:r>
            <a:r>
              <a:rPr lang="en-US" sz="800" dirty="0"/>
              <a:t> </a:t>
            </a:r>
            <a:r>
              <a:rPr lang="en-US" sz="800" dirty="0" err="1"/>
              <a:t>Otorhinolaryngol</a:t>
            </a:r>
            <a:r>
              <a:rPr lang="en-US" sz="800" dirty="0"/>
              <a:t> Belg. 1994;48:317-324.</a:t>
            </a:r>
            <a:endParaRPr lang="tr-TR" sz="800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Kronik EOM </a:t>
            </a:r>
            <a:r>
              <a:rPr lang="tr-TR" b="1" dirty="0" smtClean="0"/>
              <a:t>izlemi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81918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2000" dirty="0" err="1" smtClean="0"/>
              <a:t>Klinisyen</a:t>
            </a:r>
            <a:r>
              <a:rPr lang="tr-TR" sz="2000" dirty="0"/>
              <a:t> </a:t>
            </a:r>
            <a:r>
              <a:rPr lang="tr-TR" sz="2000" dirty="0" err="1"/>
              <a:t>EOM’lu</a:t>
            </a:r>
            <a:r>
              <a:rPr lang="tr-TR" sz="2000" dirty="0"/>
              <a:t> çocukları 3-6 aylık </a:t>
            </a:r>
            <a:r>
              <a:rPr lang="tr-TR" sz="2000" dirty="0" err="1" smtClean="0"/>
              <a:t>peryotlarla</a:t>
            </a:r>
            <a:r>
              <a:rPr lang="tr-TR" sz="2000" dirty="0" smtClean="0"/>
              <a:t>; </a:t>
            </a:r>
            <a:r>
              <a:rPr lang="tr-TR" sz="2000" dirty="0"/>
              <a:t>orta kulaktaki </a:t>
            </a:r>
            <a:r>
              <a:rPr lang="tr-TR" sz="2000" dirty="0" err="1"/>
              <a:t>efüzyon</a:t>
            </a:r>
            <a:r>
              <a:rPr lang="tr-TR" sz="2000" dirty="0"/>
              <a:t> çözülene kadar </a:t>
            </a:r>
            <a:r>
              <a:rPr lang="tr-TR" sz="2000" dirty="0" smtClean="0"/>
              <a:t>izlemelidir. Risk altında olmayan çocuklarda bu izlem süresi 9-12 aya kadar uzatılabilir. İzlem sırasında anlamlı işitme kaybı tespit edilenler, ortak kulak ve/veya kulak zarında yapısal değişiklikten şüphelenilen hastalar müdahale açısından değerlendirilmelidir.  </a:t>
            </a:r>
            <a:endParaRPr lang="tr-TR" sz="2000" dirty="0"/>
          </a:p>
          <a:p>
            <a:pPr marL="0" indent="0" algn="ctr">
              <a:buNone/>
            </a:pPr>
            <a:r>
              <a:rPr lang="tr-TR" sz="2000" dirty="0" smtClean="0"/>
              <a:t> </a:t>
            </a:r>
            <a:r>
              <a:rPr lang="tr-TR" sz="3600" b="1" dirty="0" smtClean="0"/>
              <a:t>ÖNERİ</a:t>
            </a:r>
          </a:p>
          <a:p>
            <a:pPr marL="0" indent="0" algn="just">
              <a:buNone/>
            </a:pPr>
            <a:r>
              <a:rPr lang="tr-TR" sz="2000" dirty="0" smtClean="0"/>
              <a:t>Buradaki amaç kronik </a:t>
            </a:r>
            <a:r>
              <a:rPr lang="tr-TR" sz="2000" dirty="0" err="1" smtClean="0"/>
              <a:t>EOM’lu</a:t>
            </a:r>
            <a:r>
              <a:rPr lang="tr-TR" sz="2000" dirty="0" smtClean="0"/>
              <a:t> çocuklarda gelişebilecek sekellerden kaçınmak ve müdahale gerektirecek semptom ve bulguları zamanında yakalamaktır.</a:t>
            </a:r>
          </a:p>
          <a:p>
            <a:pPr marL="0" indent="0" algn="just">
              <a:buNone/>
            </a:pPr>
            <a:endParaRPr lang="tr-TR" sz="900" dirty="0" smtClean="0"/>
          </a:p>
          <a:p>
            <a:pPr marL="0" indent="0" algn="just">
              <a:buNone/>
            </a:pPr>
            <a:endParaRPr lang="tr-TR" sz="900" dirty="0"/>
          </a:p>
          <a:p>
            <a:pPr marL="0" indent="0" algn="just">
              <a:buNone/>
            </a:pPr>
            <a:r>
              <a:rPr lang="en-US" sz="900" dirty="0" smtClean="0"/>
              <a:t>Rosenfeld </a:t>
            </a:r>
            <a:r>
              <a:rPr lang="en-US" sz="900" dirty="0"/>
              <a:t>RM, Kay D. Natural history of untreated </a:t>
            </a:r>
            <a:r>
              <a:rPr lang="en-US" sz="900" dirty="0" smtClean="0"/>
              <a:t>otitis</a:t>
            </a:r>
            <a:r>
              <a:rPr lang="tr-TR" sz="900" dirty="0" smtClean="0"/>
              <a:t> </a:t>
            </a:r>
            <a:r>
              <a:rPr lang="en-US" sz="900" dirty="0" smtClean="0"/>
              <a:t>media</a:t>
            </a:r>
            <a:r>
              <a:rPr lang="en-US" sz="900" dirty="0"/>
              <a:t>. Laryngoscope. 2003;113:1645-1657.</a:t>
            </a:r>
            <a:endParaRPr lang="tr-TR" sz="900" dirty="0" smtClean="0"/>
          </a:p>
        </p:txBody>
      </p:sp>
    </p:spTree>
    <p:extLst>
      <p:ext uri="{BB962C8B-B14F-4D97-AF65-F5344CB8AC3E}">
        <p14:creationId xmlns:p14="http://schemas.microsoft.com/office/powerpoint/2010/main" val="16963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Kronik </a:t>
            </a:r>
            <a:r>
              <a:rPr lang="tr-TR" sz="3200" b="1" dirty="0"/>
              <a:t>EOM izlemi sırasında </a:t>
            </a:r>
            <a:r>
              <a:rPr lang="tr-TR" sz="3200" b="1" dirty="0" err="1"/>
              <a:t>spontan</a:t>
            </a:r>
            <a:r>
              <a:rPr lang="tr-TR" sz="3200" b="1" dirty="0"/>
              <a:t> </a:t>
            </a:r>
            <a:r>
              <a:rPr lang="tr-TR" sz="3200" b="1" dirty="0" err="1"/>
              <a:t>rezolüsyon</a:t>
            </a:r>
            <a:r>
              <a:rPr lang="tr-TR" sz="3200" b="1" dirty="0"/>
              <a:t> </a:t>
            </a:r>
            <a:r>
              <a:rPr lang="tr-TR" sz="3200" b="1" dirty="0" err="1"/>
              <a:t>olasığını</a:t>
            </a:r>
            <a:r>
              <a:rPr lang="tr-TR" sz="3200" b="1" dirty="0"/>
              <a:t> azaltan faktörler</a:t>
            </a:r>
            <a:br>
              <a:rPr lang="tr-TR" sz="3200" b="1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İyi </a:t>
            </a:r>
            <a:r>
              <a:rPr lang="tr-TR" dirty="0"/>
              <a:t>işiten kulakta </a:t>
            </a:r>
            <a:r>
              <a:rPr lang="tr-TR" dirty="0" smtClean="0"/>
              <a:t>30-dB HL üstü kayıp olması</a:t>
            </a:r>
          </a:p>
          <a:p>
            <a:r>
              <a:rPr lang="tr-TR" dirty="0" smtClean="0"/>
              <a:t>Öncesinde </a:t>
            </a:r>
            <a:r>
              <a:rPr lang="tr-TR" dirty="0" err="1" smtClean="0"/>
              <a:t>timpanostomi</a:t>
            </a:r>
            <a:r>
              <a:rPr lang="tr-TR" dirty="0" smtClean="0"/>
              <a:t> tüpü hikayesi olması</a:t>
            </a:r>
          </a:p>
          <a:p>
            <a:r>
              <a:rPr lang="tr-TR" dirty="0" smtClean="0"/>
              <a:t>Öncesinde </a:t>
            </a:r>
            <a:r>
              <a:rPr lang="tr-TR" dirty="0" err="1" smtClean="0"/>
              <a:t>adenoidektomi</a:t>
            </a:r>
            <a:r>
              <a:rPr lang="tr-TR" dirty="0" smtClean="0"/>
              <a:t> hikayesinin olmaması</a:t>
            </a:r>
          </a:p>
          <a:p>
            <a:r>
              <a:rPr lang="es-ES" dirty="0"/>
              <a:t>Yaz veya sonbaharda başlayan EOM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3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4 yaş altı çocuklarda </a:t>
            </a:r>
            <a:r>
              <a:rPr lang="tr-TR" b="1" dirty="0" smtClean="0"/>
              <a:t>cerrahi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4717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dirty="0" err="1" smtClean="0"/>
              <a:t>Klinisyen</a:t>
            </a:r>
            <a:r>
              <a:rPr lang="tr-TR" dirty="0" smtClean="0"/>
              <a:t> </a:t>
            </a:r>
            <a:r>
              <a:rPr lang="tr-TR" dirty="0" err="1" smtClean="0"/>
              <a:t>timpanostomi</a:t>
            </a:r>
            <a:r>
              <a:rPr lang="tr-TR" dirty="0" smtClean="0"/>
              <a:t> </a:t>
            </a:r>
            <a:r>
              <a:rPr lang="tr-TR" dirty="0"/>
              <a:t>tüpü </a:t>
            </a:r>
            <a:r>
              <a:rPr lang="tr-TR" dirty="0" smtClean="0"/>
              <a:t>yerleştirileceği </a:t>
            </a:r>
            <a:r>
              <a:rPr lang="tr-TR" dirty="0"/>
              <a:t>zaman kronik </a:t>
            </a:r>
            <a:r>
              <a:rPr lang="tr-TR" dirty="0" err="1"/>
              <a:t>adenoidit</a:t>
            </a:r>
            <a:r>
              <a:rPr lang="tr-TR" dirty="0"/>
              <a:t> ve nazal obstrüksiyon gibi semptomlar yoksa </a:t>
            </a:r>
            <a:r>
              <a:rPr lang="tr-TR" dirty="0" err="1"/>
              <a:t>adenoidektomi</a:t>
            </a:r>
            <a:r>
              <a:rPr lang="tr-TR" dirty="0"/>
              <a:t> </a:t>
            </a:r>
            <a:r>
              <a:rPr lang="tr-TR" dirty="0" smtClean="0"/>
              <a:t>yapmamalıdır.</a:t>
            </a:r>
          </a:p>
          <a:p>
            <a:pPr marL="0" indent="0" algn="ctr">
              <a:buNone/>
            </a:pPr>
            <a:r>
              <a:rPr lang="tr-TR" sz="3600" b="1" dirty="0" smtClean="0"/>
              <a:t>ÖNERİ</a:t>
            </a:r>
          </a:p>
          <a:p>
            <a:pPr marL="0" indent="0" algn="just">
              <a:buNone/>
            </a:pPr>
            <a:r>
              <a:rPr lang="tr-TR" dirty="0" err="1" smtClean="0"/>
              <a:t>Adenoidektomi+tüp</a:t>
            </a:r>
            <a:r>
              <a:rPr lang="tr-TR" dirty="0" smtClean="0"/>
              <a:t>, sadece </a:t>
            </a:r>
            <a:r>
              <a:rPr lang="tr-TR" dirty="0" err="1" smtClean="0"/>
              <a:t>adenoidektomi</a:t>
            </a:r>
            <a:r>
              <a:rPr lang="tr-TR" dirty="0" smtClean="0"/>
              <a:t> ve sadece tüp yapılan 1761 vakayı içeren </a:t>
            </a:r>
            <a:r>
              <a:rPr lang="tr-TR" dirty="0" err="1" smtClean="0"/>
              <a:t>metaanalizde</a:t>
            </a:r>
            <a:r>
              <a:rPr lang="tr-TR" dirty="0" smtClean="0"/>
              <a:t>; 4 yaş altındaki çocuklarda </a:t>
            </a:r>
            <a:r>
              <a:rPr lang="tr-TR" dirty="0" err="1" smtClean="0"/>
              <a:t>adenoidektominin</a:t>
            </a:r>
            <a:r>
              <a:rPr lang="tr-TR" dirty="0" smtClean="0"/>
              <a:t> klinik olarak önemli bir fayda sağlamadığını bildirmişlerdir.</a:t>
            </a:r>
          </a:p>
          <a:p>
            <a:pPr marL="0" indent="0" algn="just">
              <a:buNone/>
            </a:pPr>
            <a:endParaRPr lang="tr-TR" sz="1100" dirty="0" smtClean="0"/>
          </a:p>
          <a:p>
            <a:pPr marL="0" indent="0" algn="just">
              <a:buNone/>
            </a:pPr>
            <a:endParaRPr lang="tr-TR" sz="1100" dirty="0"/>
          </a:p>
          <a:p>
            <a:pPr marL="0" indent="0" algn="just">
              <a:buNone/>
            </a:pPr>
            <a:r>
              <a:rPr lang="tr-TR" sz="1100" dirty="0" err="1" smtClean="0"/>
              <a:t>Boonacker</a:t>
            </a:r>
            <a:r>
              <a:rPr lang="tr-TR" sz="1100" dirty="0" smtClean="0"/>
              <a:t> </a:t>
            </a:r>
            <a:r>
              <a:rPr lang="tr-TR" sz="1100" dirty="0"/>
              <a:t>CWB, </a:t>
            </a:r>
            <a:r>
              <a:rPr lang="tr-TR" sz="1100" dirty="0" err="1"/>
              <a:t>Rovers</a:t>
            </a:r>
            <a:r>
              <a:rPr lang="tr-TR" sz="1100" dirty="0"/>
              <a:t> MM, </a:t>
            </a:r>
            <a:r>
              <a:rPr lang="tr-TR" sz="1100" dirty="0" err="1"/>
              <a:t>Browning</a:t>
            </a:r>
            <a:r>
              <a:rPr lang="tr-TR" sz="1100" dirty="0"/>
              <a:t> GG, et </a:t>
            </a:r>
            <a:r>
              <a:rPr lang="tr-TR" sz="1100" dirty="0" smtClean="0"/>
              <a:t>al. </a:t>
            </a:r>
            <a:r>
              <a:rPr lang="tr-TR" sz="1100" dirty="0" err="1" smtClean="0"/>
              <a:t>Adenoidectomy</a:t>
            </a:r>
            <a:r>
              <a:rPr lang="tr-TR" sz="1100" dirty="0" smtClean="0"/>
              <a:t> </a:t>
            </a:r>
            <a:r>
              <a:rPr lang="tr-TR" sz="1100" dirty="0" err="1"/>
              <a:t>with</a:t>
            </a:r>
            <a:r>
              <a:rPr lang="tr-TR" sz="1100" dirty="0"/>
              <a:t> </a:t>
            </a:r>
            <a:r>
              <a:rPr lang="tr-TR" sz="1100" dirty="0" err="1"/>
              <a:t>or</a:t>
            </a:r>
            <a:r>
              <a:rPr lang="tr-TR" sz="1100" dirty="0"/>
              <a:t> </a:t>
            </a:r>
            <a:r>
              <a:rPr lang="tr-TR" sz="1100" dirty="0" err="1"/>
              <a:t>without</a:t>
            </a:r>
            <a:r>
              <a:rPr lang="tr-TR" sz="1100" dirty="0"/>
              <a:t> </a:t>
            </a:r>
            <a:r>
              <a:rPr lang="tr-TR" sz="1100" dirty="0" err="1"/>
              <a:t>grommets</a:t>
            </a:r>
            <a:r>
              <a:rPr lang="tr-TR" sz="1100" dirty="0"/>
              <a:t> </a:t>
            </a:r>
            <a:r>
              <a:rPr lang="tr-TR" sz="1100" dirty="0" err="1"/>
              <a:t>for</a:t>
            </a:r>
            <a:r>
              <a:rPr lang="tr-TR" sz="1100" dirty="0"/>
              <a:t> </a:t>
            </a:r>
            <a:r>
              <a:rPr lang="tr-TR" sz="1100" dirty="0" err="1"/>
              <a:t>children</a:t>
            </a:r>
            <a:r>
              <a:rPr lang="tr-TR" sz="1100" dirty="0"/>
              <a:t> </a:t>
            </a:r>
            <a:r>
              <a:rPr lang="tr-TR" sz="1100" dirty="0" err="1" smtClean="0"/>
              <a:t>with</a:t>
            </a:r>
            <a:r>
              <a:rPr lang="tr-TR" sz="1100" dirty="0" smtClean="0"/>
              <a:t> </a:t>
            </a:r>
            <a:r>
              <a:rPr lang="tr-TR" sz="1100" dirty="0" err="1" smtClean="0"/>
              <a:t>otitis</a:t>
            </a:r>
            <a:r>
              <a:rPr lang="tr-TR" sz="1100" dirty="0" smtClean="0"/>
              <a:t> </a:t>
            </a:r>
            <a:r>
              <a:rPr lang="tr-TR" sz="1100" dirty="0" err="1"/>
              <a:t>media</a:t>
            </a:r>
            <a:r>
              <a:rPr lang="tr-TR" sz="1100" dirty="0"/>
              <a:t>: an </a:t>
            </a:r>
            <a:r>
              <a:rPr lang="tr-TR" sz="1100" dirty="0" err="1"/>
              <a:t>individual</a:t>
            </a:r>
            <a:r>
              <a:rPr lang="tr-TR" sz="1100" dirty="0"/>
              <a:t> </a:t>
            </a:r>
            <a:r>
              <a:rPr lang="tr-TR" sz="1100" dirty="0" err="1"/>
              <a:t>patient</a:t>
            </a:r>
            <a:r>
              <a:rPr lang="tr-TR" sz="1100" dirty="0"/>
              <a:t> data meta-</a:t>
            </a:r>
            <a:r>
              <a:rPr lang="tr-TR" sz="1100" dirty="0" err="1"/>
              <a:t>analysis</a:t>
            </a:r>
            <a:r>
              <a:rPr lang="tr-TR" sz="1100" dirty="0"/>
              <a:t>. </a:t>
            </a:r>
            <a:r>
              <a:rPr lang="tr-TR" sz="1100" dirty="0" err="1" smtClean="0"/>
              <a:t>Health</a:t>
            </a:r>
            <a:r>
              <a:rPr lang="tr-TR" sz="1100" dirty="0" smtClean="0"/>
              <a:t> </a:t>
            </a:r>
            <a:r>
              <a:rPr lang="tr-TR" sz="1100" dirty="0" err="1" smtClean="0"/>
              <a:t>Technol</a:t>
            </a:r>
            <a:r>
              <a:rPr lang="tr-TR" sz="1100" dirty="0" smtClean="0"/>
              <a:t> </a:t>
            </a:r>
            <a:r>
              <a:rPr lang="tr-TR" sz="1100" dirty="0" err="1"/>
              <a:t>Assess</a:t>
            </a:r>
            <a:r>
              <a:rPr lang="tr-TR" sz="1100" dirty="0"/>
              <a:t> (</a:t>
            </a:r>
            <a:r>
              <a:rPr lang="tr-TR" sz="1100" dirty="0" err="1"/>
              <a:t>Winch</a:t>
            </a:r>
            <a:r>
              <a:rPr lang="tr-TR" sz="1100" dirty="0"/>
              <a:t> </a:t>
            </a:r>
            <a:r>
              <a:rPr lang="tr-TR" sz="1100" dirty="0" err="1"/>
              <a:t>Eng</a:t>
            </a:r>
            <a:r>
              <a:rPr lang="tr-TR" sz="1100" dirty="0"/>
              <a:t>). 2014;18:1-118.</a:t>
            </a:r>
            <a:endParaRPr lang="tr-TR" sz="11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93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4 yaş üstü çocuklarda </a:t>
            </a:r>
            <a:r>
              <a:rPr lang="tr-TR" b="1" dirty="0" smtClean="0"/>
              <a:t>cerrahi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471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tr-TR" dirty="0" smtClean="0"/>
              <a:t>EOM </a:t>
            </a:r>
            <a:r>
              <a:rPr lang="tr-TR" dirty="0"/>
              <a:t>için </a:t>
            </a:r>
            <a:r>
              <a:rPr lang="tr-TR" dirty="0" err="1"/>
              <a:t>timpanostomi</a:t>
            </a:r>
            <a:r>
              <a:rPr lang="tr-TR" dirty="0"/>
              <a:t> tüpü takılacaksa </a:t>
            </a:r>
            <a:r>
              <a:rPr lang="tr-TR" dirty="0" err="1" smtClean="0"/>
              <a:t>adenoidektomi</a:t>
            </a:r>
            <a:r>
              <a:rPr lang="tr-TR" dirty="0" smtClean="0"/>
              <a:t> de beraberinde </a:t>
            </a:r>
            <a:r>
              <a:rPr lang="tr-TR" dirty="0"/>
              <a:t>yapılmalıdır. </a:t>
            </a:r>
            <a:endParaRPr lang="tr-TR" dirty="0" smtClean="0"/>
          </a:p>
          <a:p>
            <a:pPr marL="0" indent="0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3600" b="1" dirty="0" smtClean="0"/>
              <a:t>ÖNERİ</a:t>
            </a:r>
          </a:p>
          <a:p>
            <a:pPr marL="0" indent="0" algn="just">
              <a:buNone/>
            </a:pPr>
            <a:r>
              <a:rPr lang="tr-TR" dirty="0" err="1" smtClean="0"/>
              <a:t>Adenoidektomi+tüp</a:t>
            </a:r>
            <a:r>
              <a:rPr lang="tr-TR" dirty="0" smtClean="0"/>
              <a:t> tatbiki operasyonun birlikte yapıldığı hastalarda; EOM geçirilme süresinin azaldığı, başarısızlık oranının düştüğü ve gelecek cerrahi oranının daha az olduğu tespit edilmiştir. </a:t>
            </a:r>
            <a:r>
              <a:rPr lang="tr-TR" b="1" dirty="0" smtClean="0"/>
              <a:t>Oluşan bu etki </a:t>
            </a:r>
            <a:r>
              <a:rPr lang="tr-TR" b="1" dirty="0" err="1" smtClean="0"/>
              <a:t>adenoid</a:t>
            </a:r>
            <a:r>
              <a:rPr lang="tr-TR" b="1" dirty="0" smtClean="0"/>
              <a:t> volümünden bağımsız olup </a:t>
            </a:r>
            <a:r>
              <a:rPr lang="tr-TR" b="1" dirty="0" err="1" smtClean="0"/>
              <a:t>nazofarenksteki</a:t>
            </a:r>
            <a:r>
              <a:rPr lang="tr-TR" b="1" dirty="0" smtClean="0"/>
              <a:t> </a:t>
            </a:r>
            <a:r>
              <a:rPr lang="tr-TR" b="1" dirty="0" err="1" smtClean="0"/>
              <a:t>mikrofloranın</a:t>
            </a:r>
            <a:r>
              <a:rPr lang="tr-TR" b="1" dirty="0" smtClean="0"/>
              <a:t> ortadan kaldırılmasından kaynaklanmaktadır.</a:t>
            </a:r>
          </a:p>
          <a:p>
            <a:pPr marL="0" indent="0" algn="just">
              <a:buNone/>
            </a:pPr>
            <a:endParaRPr lang="tr-TR" sz="1000" dirty="0" smtClean="0"/>
          </a:p>
          <a:p>
            <a:pPr marL="0" indent="0" algn="just">
              <a:buNone/>
            </a:pPr>
            <a:endParaRPr lang="tr-TR" sz="1000" dirty="0"/>
          </a:p>
          <a:p>
            <a:pPr marL="0" indent="0" algn="just">
              <a:buNone/>
            </a:pPr>
            <a:r>
              <a:rPr lang="tr-TR" sz="1000" dirty="0" err="1" smtClean="0"/>
              <a:t>Boonacker</a:t>
            </a:r>
            <a:r>
              <a:rPr lang="tr-TR" sz="1000" dirty="0" smtClean="0"/>
              <a:t> </a:t>
            </a:r>
            <a:r>
              <a:rPr lang="tr-TR" sz="1000" dirty="0"/>
              <a:t>CWB, </a:t>
            </a:r>
            <a:r>
              <a:rPr lang="tr-TR" sz="1000" dirty="0" err="1"/>
              <a:t>Rovers</a:t>
            </a:r>
            <a:r>
              <a:rPr lang="tr-TR" sz="1000" dirty="0"/>
              <a:t> MM, </a:t>
            </a:r>
            <a:r>
              <a:rPr lang="tr-TR" sz="1000" dirty="0" err="1"/>
              <a:t>Browning</a:t>
            </a:r>
            <a:r>
              <a:rPr lang="tr-TR" sz="1000" dirty="0"/>
              <a:t> GG, et </a:t>
            </a:r>
            <a:r>
              <a:rPr lang="tr-TR" sz="1000" dirty="0" err="1"/>
              <a:t>al.Adenoidectomy</a:t>
            </a:r>
            <a:r>
              <a:rPr lang="tr-TR" sz="1000" dirty="0"/>
              <a:t> 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or</a:t>
            </a:r>
            <a:r>
              <a:rPr lang="tr-TR" sz="1000" dirty="0"/>
              <a:t> </a:t>
            </a:r>
            <a:r>
              <a:rPr lang="tr-TR" sz="1000" dirty="0" err="1"/>
              <a:t>without</a:t>
            </a:r>
            <a:r>
              <a:rPr lang="tr-TR" sz="1000" dirty="0"/>
              <a:t> </a:t>
            </a:r>
            <a:r>
              <a:rPr lang="tr-TR" sz="1000" dirty="0" err="1"/>
              <a:t>grommets</a:t>
            </a:r>
            <a:r>
              <a:rPr lang="tr-TR" sz="1000" dirty="0"/>
              <a:t> </a:t>
            </a:r>
            <a:r>
              <a:rPr lang="tr-TR" sz="1000" dirty="0" err="1"/>
              <a:t>for</a:t>
            </a:r>
            <a:r>
              <a:rPr lang="tr-TR" sz="1000" dirty="0"/>
              <a:t> </a:t>
            </a:r>
            <a:r>
              <a:rPr lang="tr-TR" sz="1000" dirty="0" err="1"/>
              <a:t>children</a:t>
            </a:r>
            <a:r>
              <a:rPr lang="tr-TR" sz="1000" dirty="0"/>
              <a:t> 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otitis</a:t>
            </a:r>
            <a:r>
              <a:rPr lang="tr-TR" sz="1000" dirty="0"/>
              <a:t> </a:t>
            </a:r>
            <a:r>
              <a:rPr lang="tr-TR" sz="1000" dirty="0" err="1"/>
              <a:t>media</a:t>
            </a:r>
            <a:r>
              <a:rPr lang="tr-TR" sz="1000" dirty="0"/>
              <a:t>: an </a:t>
            </a:r>
            <a:r>
              <a:rPr lang="tr-TR" sz="1000" dirty="0" err="1"/>
              <a:t>individual</a:t>
            </a:r>
            <a:r>
              <a:rPr lang="tr-TR" sz="1000" dirty="0"/>
              <a:t> </a:t>
            </a:r>
            <a:r>
              <a:rPr lang="tr-TR" sz="1000" dirty="0" err="1"/>
              <a:t>patient</a:t>
            </a:r>
            <a:r>
              <a:rPr lang="tr-TR" sz="1000" dirty="0"/>
              <a:t> data meta-</a:t>
            </a:r>
            <a:r>
              <a:rPr lang="tr-TR" sz="1000" dirty="0" err="1"/>
              <a:t>analysis</a:t>
            </a:r>
            <a:r>
              <a:rPr lang="tr-TR" sz="1000" dirty="0"/>
              <a:t>. </a:t>
            </a:r>
            <a:r>
              <a:rPr lang="tr-TR" sz="1000" dirty="0" err="1"/>
              <a:t>Health</a:t>
            </a:r>
            <a:r>
              <a:rPr lang="tr-TR" sz="1000" dirty="0"/>
              <a:t> </a:t>
            </a:r>
            <a:r>
              <a:rPr lang="tr-TR" sz="1000" dirty="0" err="1"/>
              <a:t>Technol</a:t>
            </a:r>
            <a:r>
              <a:rPr lang="tr-TR" sz="1000" dirty="0"/>
              <a:t> </a:t>
            </a:r>
            <a:r>
              <a:rPr lang="tr-TR" sz="1000" dirty="0" err="1"/>
              <a:t>Assess</a:t>
            </a:r>
            <a:r>
              <a:rPr lang="tr-TR" sz="1000" dirty="0"/>
              <a:t> (</a:t>
            </a:r>
            <a:r>
              <a:rPr lang="tr-TR" sz="1000" dirty="0" err="1"/>
              <a:t>Winch</a:t>
            </a:r>
            <a:r>
              <a:rPr lang="tr-TR" sz="1000" dirty="0"/>
              <a:t> </a:t>
            </a:r>
            <a:r>
              <a:rPr lang="tr-TR" sz="1000" dirty="0" err="1"/>
              <a:t>Eng</a:t>
            </a:r>
            <a:r>
              <a:rPr lang="tr-TR" sz="1000" dirty="0"/>
              <a:t>). 2014;18:1-118</a:t>
            </a: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2570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4 yaş üstü çocuklarda cerrahi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Sadece </a:t>
            </a:r>
            <a:r>
              <a:rPr lang="tr-TR" dirty="0" err="1" smtClean="0"/>
              <a:t>timpanostomi</a:t>
            </a:r>
            <a:r>
              <a:rPr lang="tr-TR" dirty="0" smtClean="0"/>
              <a:t> tüpü yerleştirilmesi</a:t>
            </a:r>
          </a:p>
          <a:p>
            <a:r>
              <a:rPr lang="tr-TR" dirty="0" smtClean="0"/>
              <a:t>Sadece </a:t>
            </a:r>
            <a:r>
              <a:rPr lang="tr-TR" dirty="0" err="1" smtClean="0"/>
              <a:t>adenoidektomi</a:t>
            </a:r>
            <a:endParaRPr lang="tr-TR" dirty="0" smtClean="0"/>
          </a:p>
          <a:p>
            <a:r>
              <a:rPr lang="tr-TR" dirty="0" err="1" smtClean="0"/>
              <a:t>Adenoidektomi+miringotomi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83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prstClr val="black"/>
                </a:solidFill>
              </a:rPr>
              <a:t>Efüzyonlu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otitis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media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dirty="0" smtClean="0"/>
              <a:t>Akut kulak enfeksiyonu belirti ve bulguları olmaksızın orta kulakta </a:t>
            </a:r>
            <a:r>
              <a:rPr lang="tr-TR" dirty="0" err="1" smtClean="0"/>
              <a:t>enflamatuar</a:t>
            </a:r>
            <a:r>
              <a:rPr lang="tr-TR" dirty="0" smtClean="0"/>
              <a:t> karakterde sıvı birikimi olarak tanımlanabilir.</a:t>
            </a:r>
          </a:p>
          <a:p>
            <a:pPr algn="just"/>
            <a:r>
              <a:rPr lang="tr-TR" dirty="0" smtClean="0"/>
              <a:t>Çocuklarda en sık İTİK sebebi</a:t>
            </a:r>
          </a:p>
          <a:p>
            <a:pPr algn="just"/>
            <a:r>
              <a:rPr lang="tr-TR" dirty="0" smtClean="0"/>
              <a:t>USA’da yıllık 2.2 milyon tanı </a:t>
            </a:r>
          </a:p>
          <a:p>
            <a:pPr algn="just"/>
            <a:r>
              <a:rPr lang="tr-TR" dirty="0" smtClean="0"/>
              <a:t>USA’ da her yıl 667000 </a:t>
            </a:r>
            <a:r>
              <a:rPr lang="tr-TR" dirty="0" err="1" smtClean="0"/>
              <a:t>timpanostomi</a:t>
            </a:r>
            <a:r>
              <a:rPr lang="tr-TR" dirty="0" smtClean="0"/>
              <a:t> uygulaması </a:t>
            </a:r>
            <a:r>
              <a:rPr lang="tr-TR" dirty="0"/>
              <a:t>ve 4 milyar $ </a:t>
            </a:r>
            <a:r>
              <a:rPr lang="tr-TR" dirty="0" smtClean="0"/>
              <a:t>maliyet</a:t>
            </a:r>
          </a:p>
          <a:p>
            <a:pPr algn="just"/>
            <a:r>
              <a:rPr lang="tr-TR" dirty="0" err="1" smtClean="0"/>
              <a:t>Timpanostomi</a:t>
            </a:r>
            <a:r>
              <a:rPr lang="tr-TR" dirty="0" smtClean="0"/>
              <a:t> tüpü </a:t>
            </a:r>
            <a:r>
              <a:rPr lang="tr-TR" dirty="0"/>
              <a:t>her prosedür </a:t>
            </a:r>
            <a:r>
              <a:rPr lang="tr-TR" dirty="0" smtClean="0"/>
              <a:t>için ortalama maliyet 2700 </a:t>
            </a:r>
            <a:r>
              <a:rPr lang="tr-TR" dirty="0"/>
              <a:t>$</a:t>
            </a:r>
            <a:endParaRPr lang="tr-TR" dirty="0" smtClean="0"/>
          </a:p>
          <a:p>
            <a:pPr algn="just"/>
            <a:r>
              <a:rPr lang="tr-TR" dirty="0" smtClean="0"/>
              <a:t>10 yaşına kadar çocukların % 90’ı en az bir kez EOM</a:t>
            </a:r>
          </a:p>
          <a:p>
            <a:pPr algn="just"/>
            <a:r>
              <a:rPr lang="tr-TR" dirty="0" err="1" smtClean="0"/>
              <a:t>EOM’lar</a:t>
            </a:r>
            <a:r>
              <a:rPr lang="tr-TR" dirty="0" smtClean="0"/>
              <a:t> AOM epizodundan sonra da görülebilmekte olup % 75-90 oranla 3 ay içerisinde çözülür.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 değerlendirilmesi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Klinisyen</a:t>
            </a:r>
            <a:r>
              <a:rPr lang="tr-TR" dirty="0" smtClean="0"/>
              <a:t> </a:t>
            </a:r>
            <a:r>
              <a:rPr lang="tr-TR" dirty="0" err="1" smtClean="0"/>
              <a:t>EOM’lu</a:t>
            </a:r>
            <a:r>
              <a:rPr lang="tr-TR" dirty="0" smtClean="0"/>
              <a:t> hastayı takip ederken </a:t>
            </a:r>
            <a:r>
              <a:rPr lang="tr-TR" dirty="0" err="1" smtClean="0"/>
              <a:t>efüzyonun</a:t>
            </a:r>
            <a:r>
              <a:rPr lang="tr-TR" dirty="0" smtClean="0"/>
              <a:t> </a:t>
            </a:r>
            <a:r>
              <a:rPr lang="tr-TR" dirty="0" err="1" smtClean="0"/>
              <a:t>rezolüsyonunu</a:t>
            </a:r>
            <a:r>
              <a:rPr lang="tr-TR" dirty="0" smtClean="0"/>
              <a:t>, işitmedeki düzelmeyi ve hayat kalitesindeki artış düzeylerini kayıt altına almalıdır.</a:t>
            </a:r>
          </a:p>
          <a:p>
            <a:pPr marL="0" indent="0">
              <a:buNone/>
            </a:pPr>
            <a:r>
              <a:rPr lang="tr-TR" sz="3500" b="1" dirty="0" smtClean="0"/>
              <a:t>                        ÖNERİ</a:t>
            </a:r>
          </a:p>
        </p:txBody>
      </p:sp>
    </p:spTree>
    <p:extLst>
      <p:ext uri="{BB962C8B-B14F-4D97-AF65-F5344CB8AC3E}">
        <p14:creationId xmlns:p14="http://schemas.microsoft.com/office/powerpoint/2010/main" val="494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Fizyopatogenez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1. Post </a:t>
            </a:r>
            <a:r>
              <a:rPr lang="tr-TR" dirty="0" err="1" smtClean="0"/>
              <a:t>otitik</a:t>
            </a:r>
            <a:r>
              <a:rPr lang="tr-TR" dirty="0" smtClean="0"/>
              <a:t> </a:t>
            </a:r>
            <a:r>
              <a:rPr lang="tr-TR" dirty="0" err="1" smtClean="0"/>
              <a:t>efüzyon</a:t>
            </a:r>
            <a:r>
              <a:rPr lang="tr-TR" dirty="0" smtClean="0"/>
              <a:t>: AOM sonrası 3 aya kadar </a:t>
            </a:r>
            <a:r>
              <a:rPr lang="tr-TR" dirty="0" err="1" smtClean="0"/>
              <a:t>nonpürülan</a:t>
            </a:r>
            <a:r>
              <a:rPr lang="tr-TR" dirty="0" smtClean="0"/>
              <a:t> sıvı normal, 3 aydan uzun sürmesi EOM</a:t>
            </a:r>
          </a:p>
          <a:p>
            <a:pPr marL="0" indent="0">
              <a:buNone/>
            </a:pPr>
            <a:r>
              <a:rPr lang="tr-TR" dirty="0" smtClean="0"/>
              <a:t> 2. Bağımsız </a:t>
            </a:r>
            <a:r>
              <a:rPr lang="tr-TR" dirty="0" err="1" smtClean="0"/>
              <a:t>efüzyon</a:t>
            </a:r>
            <a:r>
              <a:rPr lang="tr-TR" dirty="0" smtClean="0"/>
              <a:t>: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-Östaki tüp </a:t>
            </a:r>
            <a:r>
              <a:rPr lang="tr-TR" dirty="0" err="1" smtClean="0"/>
              <a:t>disfonksiyonu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-</a:t>
            </a:r>
            <a:r>
              <a:rPr lang="tr-TR" dirty="0" err="1" smtClean="0"/>
              <a:t>Viral</a:t>
            </a:r>
            <a:r>
              <a:rPr lang="tr-TR" dirty="0" smtClean="0"/>
              <a:t> üst solunum yolu enfeksiyonları</a:t>
            </a:r>
          </a:p>
          <a:p>
            <a:pPr marL="0" indent="0">
              <a:buNone/>
            </a:pPr>
            <a:r>
              <a:rPr lang="tr-TR" dirty="0" smtClean="0"/>
              <a:t>         -</a:t>
            </a:r>
            <a:r>
              <a:rPr lang="tr-TR" dirty="0" err="1" smtClean="0"/>
              <a:t>Allerjik</a:t>
            </a:r>
            <a:r>
              <a:rPr lang="tr-TR" dirty="0" smtClean="0"/>
              <a:t> reaksiyonlar</a:t>
            </a:r>
          </a:p>
          <a:p>
            <a:pPr marL="0" indent="0">
              <a:buNone/>
            </a:pPr>
            <a:r>
              <a:rPr lang="tr-TR" dirty="0" smtClean="0"/>
              <a:t>         -</a:t>
            </a:r>
            <a:r>
              <a:rPr lang="tr-TR" dirty="0" err="1" smtClean="0"/>
              <a:t>Kraniofasial</a:t>
            </a:r>
            <a:r>
              <a:rPr lang="tr-TR" dirty="0" smtClean="0"/>
              <a:t> anomaliler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88024" y="2492896"/>
            <a:ext cx="3558374" cy="3240360"/>
          </a:xfrm>
        </p:spPr>
        <p:txBody>
          <a:bodyPr/>
          <a:lstStyle/>
          <a:p>
            <a:r>
              <a:rPr lang="tr-TR" dirty="0" smtClean="0"/>
              <a:t>Daha kısa</a:t>
            </a:r>
            <a:br>
              <a:rPr lang="tr-TR" dirty="0" smtClean="0"/>
            </a:br>
            <a:r>
              <a:rPr lang="tr-TR" dirty="0" smtClean="0"/>
              <a:t>Daha gevşek</a:t>
            </a:r>
            <a:br>
              <a:rPr lang="tr-TR" dirty="0" smtClean="0"/>
            </a:br>
            <a:r>
              <a:rPr lang="tr-TR" dirty="0" smtClean="0"/>
              <a:t>Daha </a:t>
            </a:r>
            <a:r>
              <a:rPr lang="tr-TR" dirty="0" err="1" smtClean="0"/>
              <a:t>horizontal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492896"/>
            <a:ext cx="398852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EOM semptomlar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İşitme kaybı</a:t>
            </a:r>
          </a:p>
          <a:p>
            <a:r>
              <a:rPr lang="tr-TR" dirty="0" smtClean="0"/>
              <a:t>Gecikmiş veya </a:t>
            </a:r>
            <a:r>
              <a:rPr lang="tr-TR" dirty="0" err="1" smtClean="0"/>
              <a:t>defektif</a:t>
            </a:r>
            <a:r>
              <a:rPr lang="tr-TR" dirty="0" smtClean="0"/>
              <a:t> konuşma bozuklukları</a:t>
            </a:r>
          </a:p>
          <a:p>
            <a:r>
              <a:rPr lang="tr-TR" dirty="0" smtClean="0"/>
              <a:t>Kulakta dolgunluk hissi</a:t>
            </a:r>
          </a:p>
          <a:p>
            <a:r>
              <a:rPr lang="tr-TR" dirty="0" smtClean="0"/>
              <a:t>Basınç değişikliklerine bağlı hafif ağrı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EOM bulgular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29967"/>
              </p:ext>
            </p:extLst>
          </p:nvPr>
        </p:nvGraphicFramePr>
        <p:xfrm>
          <a:off x="1043608" y="1916832"/>
          <a:ext cx="6984776" cy="382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6">
                  <a:extLst>
                    <a:ext uri="{9D8B030D-6E8A-4147-A177-3AD203B41FA5}">
                      <a16:colId xmlns:a16="http://schemas.microsoft.com/office/drawing/2014/main" val="2915905904"/>
                    </a:ext>
                  </a:extLst>
                </a:gridCol>
                <a:gridCol w="1699816">
                  <a:extLst>
                    <a:ext uri="{9D8B030D-6E8A-4147-A177-3AD203B41FA5}">
                      <a16:colId xmlns:a16="http://schemas.microsoft.com/office/drawing/2014/main" val="3105395512"/>
                    </a:ext>
                  </a:extLst>
                </a:gridCol>
                <a:gridCol w="1699816">
                  <a:extLst>
                    <a:ext uri="{9D8B030D-6E8A-4147-A177-3AD203B41FA5}">
                      <a16:colId xmlns:a16="http://schemas.microsoft.com/office/drawing/2014/main" val="1334703623"/>
                    </a:ext>
                  </a:extLst>
                </a:gridCol>
                <a:gridCol w="1885328">
                  <a:extLst>
                    <a:ext uri="{9D8B030D-6E8A-4147-A177-3AD203B41FA5}">
                      <a16:colId xmlns:a16="http://schemas.microsoft.com/office/drawing/2014/main" val="1611378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Sıklıkla</a:t>
                      </a:r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Bazen</a:t>
                      </a:r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Nadiren</a:t>
                      </a:r>
                      <a:endParaRPr lang="tr-TR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2555927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Tm</a:t>
                      </a:r>
                      <a:r>
                        <a:rPr lang="tr-TR" dirty="0" smtClean="0"/>
                        <a:t> görününmü</a:t>
                      </a:r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Mat,kalın,vaskularize,</a:t>
                      </a:r>
                      <a:r>
                        <a:rPr lang="tr-TR" sz="1400" baseline="0" dirty="0" err="1" smtClean="0"/>
                        <a:t>bombe</a:t>
                      </a:r>
                      <a:endParaRPr lang="tr-TR" sz="14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Donuk,normal,hava</a:t>
                      </a:r>
                      <a:r>
                        <a:rPr lang="tr-TR" sz="1400" baseline="0" dirty="0" smtClean="0"/>
                        <a:t> sıvı seviyesi</a:t>
                      </a:r>
                      <a:endParaRPr lang="tr-TR" sz="14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Şeffaf,</a:t>
                      </a:r>
                      <a:r>
                        <a:rPr lang="tr-TR" sz="1600" baseline="0" dirty="0" err="1" smtClean="0"/>
                        <a:t>atrofik,hava</a:t>
                      </a:r>
                      <a:r>
                        <a:rPr lang="tr-TR" sz="1600" baseline="0" dirty="0" smtClean="0"/>
                        <a:t> habbecikleri</a:t>
                      </a:r>
                      <a:endParaRPr lang="tr-TR" sz="1600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58750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Rinne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Negatif</a:t>
                      </a:r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Havayolu=kemik yolu</a:t>
                      </a:r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Pozitif</a:t>
                      </a:r>
                      <a:endParaRPr lang="tr-TR" sz="1600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201627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Pnomatik </a:t>
                      </a:r>
                      <a:r>
                        <a:rPr lang="tr-TR" dirty="0" err="1" smtClean="0"/>
                        <a:t>otoskopi</a:t>
                      </a:r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Zar hareketsiz</a:t>
                      </a:r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Zar hareketli</a:t>
                      </a:r>
                      <a:endParaRPr lang="tr-TR" sz="1600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329043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Timpanogram</a:t>
                      </a:r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Tip</a:t>
                      </a:r>
                      <a:r>
                        <a:rPr lang="tr-TR" sz="1600" baseline="0" dirty="0" smtClean="0"/>
                        <a:t> B</a:t>
                      </a:r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Tip C</a:t>
                      </a:r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Tip A</a:t>
                      </a:r>
                      <a:endParaRPr lang="tr-TR" sz="1600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73352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Akustik</a:t>
                      </a:r>
                      <a:r>
                        <a:rPr lang="tr-TR" baseline="0" dirty="0" smtClean="0"/>
                        <a:t> refleksler</a:t>
                      </a:r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Alınamaz</a:t>
                      </a:r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Alınabilir</a:t>
                      </a:r>
                      <a:endParaRPr lang="tr-TR" sz="1600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147726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Odyometrik</a:t>
                      </a:r>
                      <a:r>
                        <a:rPr lang="tr-TR" dirty="0" smtClean="0"/>
                        <a:t> kayıp (</a:t>
                      </a:r>
                      <a:r>
                        <a:rPr lang="tr-TR" dirty="0" err="1" smtClean="0"/>
                        <a:t>dB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25-30</a:t>
                      </a:r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15-20</a:t>
                      </a:r>
                      <a:endParaRPr lang="tr-TR" sz="1600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40-50</a:t>
                      </a:r>
                      <a:endParaRPr lang="tr-TR" sz="1600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val="2001225896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971600" y="5877272"/>
            <a:ext cx="39693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 err="1" smtClean="0"/>
              <a:t>Hızalan</a:t>
            </a:r>
            <a:r>
              <a:rPr lang="tr-TR" sz="800" dirty="0" smtClean="0"/>
              <a:t> İ. </a:t>
            </a:r>
            <a:r>
              <a:rPr lang="tr-TR" sz="800" dirty="0" err="1" smtClean="0"/>
              <a:t>Efüzyonlu</a:t>
            </a:r>
            <a:r>
              <a:rPr lang="tr-TR" sz="800" dirty="0" smtClean="0"/>
              <a:t> </a:t>
            </a:r>
            <a:r>
              <a:rPr lang="tr-TR" sz="800" dirty="0" err="1" smtClean="0"/>
              <a:t>otitis</a:t>
            </a:r>
            <a:r>
              <a:rPr lang="tr-TR" sz="800" dirty="0" smtClean="0"/>
              <a:t> </a:t>
            </a:r>
            <a:r>
              <a:rPr lang="tr-TR" sz="800" dirty="0" err="1" smtClean="0"/>
              <a:t>media</a:t>
            </a:r>
            <a:r>
              <a:rPr lang="tr-TR" sz="800" dirty="0" smtClean="0"/>
              <a:t>. Kulak Burun Boğaz Baş Boyun Cerrahisi. Cilt:1 Ankara 2016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400" b="1" dirty="0" smtClean="0"/>
              <a:t>EOM GUIDELINE</a:t>
            </a:r>
            <a:br>
              <a:rPr lang="tr-TR" sz="5400" b="1" dirty="0" smtClean="0"/>
            </a:br>
            <a:r>
              <a:rPr lang="tr-TR" sz="3600" b="1" dirty="0" smtClean="0"/>
              <a:t>AAO-HNSF-2016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 smtClean="0"/>
              <a:t>Pnomatik </a:t>
            </a:r>
            <a:r>
              <a:rPr lang="tr-TR" sz="3600" b="1" dirty="0" err="1" smtClean="0"/>
              <a:t>otoskopi</a:t>
            </a:r>
            <a:r>
              <a:rPr lang="tr-TR" sz="3600" b="1" dirty="0" smtClean="0"/>
              <a:t>: </a:t>
            </a:r>
            <a:r>
              <a:rPr lang="tr-TR" dirty="0"/>
              <a:t>İ</a:t>
            </a:r>
            <a:r>
              <a:rPr lang="tr-TR" dirty="0" smtClean="0"/>
              <a:t>şitme kaybı ve </a:t>
            </a:r>
            <a:r>
              <a:rPr lang="tr-TR" dirty="0" err="1" smtClean="0"/>
              <a:t>otaljisi</a:t>
            </a:r>
            <a:r>
              <a:rPr lang="tr-TR" dirty="0" smtClean="0"/>
              <a:t> olan çocuklarda EOM tanısı için yapılması </a:t>
            </a:r>
          </a:p>
          <a:p>
            <a:pPr marL="0" indent="0" algn="ctr">
              <a:buNone/>
            </a:pPr>
            <a:r>
              <a:rPr lang="tr-TR" sz="3600" dirty="0" smtClean="0"/>
              <a:t>   </a:t>
            </a:r>
            <a:r>
              <a:rPr lang="tr-TR" sz="3200" b="1" dirty="0" smtClean="0"/>
              <a:t>GÜÇLÜ ÖNERİ</a:t>
            </a:r>
          </a:p>
          <a:p>
            <a:pPr marL="0" indent="0">
              <a:buNone/>
            </a:pPr>
            <a:r>
              <a:rPr lang="tr-TR" sz="3600" b="1" dirty="0"/>
              <a:t> </a:t>
            </a:r>
            <a:r>
              <a:rPr lang="tr-TR" sz="3600" b="1" dirty="0" smtClean="0"/>
              <a:t>   </a:t>
            </a:r>
            <a:r>
              <a:rPr lang="tr-TR" sz="2600" dirty="0" err="1" smtClean="0"/>
              <a:t>Shekelle</a:t>
            </a:r>
            <a:r>
              <a:rPr lang="tr-TR" sz="2600" dirty="0" smtClean="0"/>
              <a:t> ve ark %94 </a:t>
            </a:r>
            <a:r>
              <a:rPr lang="tr-TR" sz="2600" dirty="0" err="1" smtClean="0"/>
              <a:t>sensitivite</a:t>
            </a:r>
            <a:r>
              <a:rPr lang="tr-TR" sz="2600" dirty="0" smtClean="0"/>
              <a:t> ve % 80 </a:t>
            </a:r>
            <a:r>
              <a:rPr lang="tr-TR" sz="2600" dirty="0" err="1" smtClean="0"/>
              <a:t>spesifite</a:t>
            </a:r>
            <a:r>
              <a:rPr lang="tr-TR" sz="2600" dirty="0" smtClean="0"/>
              <a:t> </a:t>
            </a:r>
          </a:p>
          <a:p>
            <a:pPr marL="0" indent="0">
              <a:buNone/>
            </a:pPr>
            <a:endParaRPr lang="tr-TR" sz="800" dirty="0" smtClean="0"/>
          </a:p>
          <a:p>
            <a:pPr marL="0" indent="0">
              <a:buNone/>
            </a:pPr>
            <a:endParaRPr lang="tr-TR" sz="800" dirty="0" smtClean="0"/>
          </a:p>
          <a:p>
            <a:pPr marL="0" indent="0">
              <a:buNone/>
            </a:pPr>
            <a:r>
              <a:rPr lang="tr-TR" sz="800" dirty="0" err="1" smtClean="0"/>
              <a:t>Shekelle</a:t>
            </a:r>
            <a:r>
              <a:rPr lang="tr-TR" sz="800" dirty="0" smtClean="0"/>
              <a:t> </a:t>
            </a:r>
            <a:r>
              <a:rPr lang="tr-TR" sz="800" dirty="0"/>
              <a:t>P, </a:t>
            </a:r>
            <a:r>
              <a:rPr lang="tr-TR" sz="800" dirty="0" err="1"/>
              <a:t>Takata</a:t>
            </a:r>
            <a:r>
              <a:rPr lang="tr-TR" sz="800" dirty="0"/>
              <a:t> G, </a:t>
            </a:r>
            <a:r>
              <a:rPr lang="tr-TR" sz="800" dirty="0" err="1"/>
              <a:t>Chan</a:t>
            </a:r>
            <a:r>
              <a:rPr lang="tr-TR" sz="800" dirty="0"/>
              <a:t> LS, </a:t>
            </a:r>
            <a:r>
              <a:rPr lang="tr-TR" sz="800" dirty="0" err="1"/>
              <a:t>Mangione</a:t>
            </a:r>
            <a:r>
              <a:rPr lang="tr-TR" sz="800" dirty="0"/>
              <a:t>-Smith R, </a:t>
            </a:r>
            <a:r>
              <a:rPr lang="tr-TR" sz="800" dirty="0" err="1"/>
              <a:t>Corley</a:t>
            </a:r>
            <a:r>
              <a:rPr lang="tr-TR" sz="800" dirty="0"/>
              <a:t> PM, </a:t>
            </a:r>
            <a:r>
              <a:rPr lang="tr-TR" sz="800" dirty="0" err="1"/>
              <a:t>Morphew</a:t>
            </a:r>
            <a:r>
              <a:rPr lang="tr-TR" sz="800" dirty="0"/>
              <a:t> T, Morton </a:t>
            </a:r>
            <a:r>
              <a:rPr lang="tr-TR" sz="800" dirty="0" smtClean="0"/>
              <a:t>S</a:t>
            </a:r>
            <a:r>
              <a:rPr lang="tr-TR" sz="800" dirty="0"/>
              <a:t>. </a:t>
            </a:r>
            <a:r>
              <a:rPr lang="tr-TR" sz="800" dirty="0" err="1"/>
              <a:t>Diagnosis</a:t>
            </a:r>
            <a:r>
              <a:rPr lang="tr-TR" sz="800" dirty="0"/>
              <a:t>, </a:t>
            </a:r>
            <a:r>
              <a:rPr lang="tr-TR" sz="800" dirty="0" err="1"/>
              <a:t>natural</a:t>
            </a:r>
            <a:r>
              <a:rPr lang="tr-TR" sz="800" dirty="0"/>
              <a:t> </a:t>
            </a:r>
            <a:r>
              <a:rPr lang="tr-TR" sz="800" dirty="0" err="1"/>
              <a:t>history</a:t>
            </a:r>
            <a:r>
              <a:rPr lang="tr-TR" sz="800" dirty="0"/>
              <a:t>,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late</a:t>
            </a:r>
            <a:r>
              <a:rPr lang="tr-TR" sz="800" dirty="0"/>
              <a:t> </a:t>
            </a:r>
            <a:r>
              <a:rPr lang="tr-TR" sz="800" dirty="0" err="1"/>
              <a:t>effects</a:t>
            </a:r>
            <a:r>
              <a:rPr lang="tr-TR" sz="800" dirty="0"/>
              <a:t> of </a:t>
            </a:r>
            <a:r>
              <a:rPr lang="tr-TR" sz="800" dirty="0" err="1"/>
              <a:t>otitis</a:t>
            </a:r>
            <a:r>
              <a:rPr lang="tr-TR" sz="800" dirty="0"/>
              <a:t> </a:t>
            </a:r>
            <a:r>
              <a:rPr lang="tr-TR" sz="800" dirty="0" err="1"/>
              <a:t>media</a:t>
            </a:r>
            <a:r>
              <a:rPr lang="tr-TR" sz="800" dirty="0"/>
              <a:t> </a:t>
            </a:r>
            <a:r>
              <a:rPr lang="tr-TR" sz="800" dirty="0" err="1"/>
              <a:t>with</a:t>
            </a:r>
            <a:r>
              <a:rPr lang="tr-TR" sz="800" dirty="0"/>
              <a:t> </a:t>
            </a:r>
            <a:r>
              <a:rPr lang="tr-TR" sz="800" dirty="0" err="1" smtClean="0"/>
              <a:t>effusion</a:t>
            </a:r>
            <a:r>
              <a:rPr lang="tr-TR" sz="800" dirty="0" smtClean="0"/>
              <a:t>. </a:t>
            </a:r>
            <a:r>
              <a:rPr lang="tr-TR" sz="800" dirty="0" err="1" smtClean="0"/>
              <a:t>Evid</a:t>
            </a:r>
            <a:r>
              <a:rPr lang="tr-TR" sz="800" dirty="0" smtClean="0"/>
              <a:t> </a:t>
            </a:r>
            <a:r>
              <a:rPr lang="tr-TR" sz="800" dirty="0" err="1"/>
              <a:t>Rep</a:t>
            </a:r>
            <a:r>
              <a:rPr lang="tr-TR" sz="800" dirty="0"/>
              <a:t> </a:t>
            </a:r>
            <a:r>
              <a:rPr lang="tr-TR" sz="800" dirty="0" err="1"/>
              <a:t>Technol</a:t>
            </a:r>
            <a:r>
              <a:rPr lang="tr-TR" sz="800" dirty="0"/>
              <a:t> </a:t>
            </a:r>
            <a:r>
              <a:rPr lang="tr-TR" sz="800" dirty="0" err="1"/>
              <a:t>Assess</a:t>
            </a:r>
            <a:r>
              <a:rPr lang="tr-TR" sz="800" dirty="0"/>
              <a:t> (</a:t>
            </a:r>
            <a:r>
              <a:rPr lang="tr-TR" sz="800" dirty="0" err="1"/>
              <a:t>Summ</a:t>
            </a:r>
            <a:r>
              <a:rPr lang="tr-TR" sz="800" dirty="0"/>
              <a:t>). 2002 </a:t>
            </a:r>
            <a:r>
              <a:rPr lang="tr-TR" sz="800" dirty="0" err="1"/>
              <a:t>Jun</a:t>
            </a:r>
            <a:r>
              <a:rPr lang="tr-TR" sz="800" dirty="0"/>
              <a:t>;(55):1-5.</a:t>
            </a:r>
          </a:p>
        </p:txBody>
      </p:sp>
    </p:spTree>
    <p:extLst>
      <p:ext uri="{BB962C8B-B14F-4D97-AF65-F5344CB8AC3E}">
        <p14:creationId xmlns:p14="http://schemas.microsoft.com/office/powerpoint/2010/main" val="8391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Pnomatik </a:t>
            </a:r>
            <a:r>
              <a:rPr lang="tr-TR" dirty="0" err="1"/>
              <a:t>otoskopi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Faydaları:</a:t>
            </a:r>
          </a:p>
          <a:p>
            <a:r>
              <a:rPr lang="tr-TR" dirty="0" smtClean="0"/>
              <a:t>Yanlış negatif sonuçları azaltır (aşikar hava sıvı seviyesi veya hava </a:t>
            </a:r>
            <a:r>
              <a:rPr lang="tr-TR" dirty="0" err="1" smtClean="0"/>
              <a:t>boluncuğu</a:t>
            </a:r>
            <a:r>
              <a:rPr lang="tr-TR" dirty="0" smtClean="0"/>
              <a:t> olmayan vakalarda)</a:t>
            </a:r>
          </a:p>
          <a:p>
            <a:r>
              <a:rPr lang="tr-TR" dirty="0" smtClean="0"/>
              <a:t>Yanlış pozitif sonuçları azaltır. </a:t>
            </a:r>
          </a:p>
          <a:p>
            <a:r>
              <a:rPr lang="tr-TR" dirty="0" smtClean="0"/>
              <a:t>Kulak zarı hareketini </a:t>
            </a:r>
            <a:r>
              <a:rPr lang="tr-TR" dirty="0" err="1" smtClean="0"/>
              <a:t>dökümente</a:t>
            </a:r>
            <a:r>
              <a:rPr lang="tr-TR" dirty="0" smtClean="0"/>
              <a:t> eder.</a:t>
            </a:r>
          </a:p>
          <a:p>
            <a:r>
              <a:rPr lang="tr-TR" dirty="0" smtClean="0"/>
              <a:t>Ucuz, etkili ve kolay ulaşılabilir bir ekipmandır.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79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2116</TotalTime>
  <Words>1566</Words>
  <Application>Microsoft Office PowerPoint</Application>
  <PresentationFormat>Ekran Gösterisi (4:3)</PresentationFormat>
  <Paragraphs>212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Organik</vt:lpstr>
      <vt:lpstr> Efüzyonlu Otitis Media Guideline</vt:lpstr>
      <vt:lpstr>Efüzyonlu otitis media</vt:lpstr>
      <vt:lpstr>Efüzyonlu otitis media</vt:lpstr>
      <vt:lpstr>Fizyopatogenez</vt:lpstr>
      <vt:lpstr>Daha kısa Daha gevşek Daha horizontal</vt:lpstr>
      <vt:lpstr>EOM semptomlar</vt:lpstr>
      <vt:lpstr>EOM bulgular</vt:lpstr>
      <vt:lpstr>EOM GUIDELINE AAO-HNSF-2016</vt:lpstr>
      <vt:lpstr>Pnomatik otoskopi</vt:lpstr>
      <vt:lpstr>Timpanometri</vt:lpstr>
      <vt:lpstr>Ne zaman timpanometri ?</vt:lpstr>
      <vt:lpstr>Timpanometri</vt:lpstr>
      <vt:lpstr>Yeni doğan işitme tarama testi</vt:lpstr>
      <vt:lpstr> Riskli çocukların değerlendirilmesi ve tanımlanması  </vt:lpstr>
      <vt:lpstr>Risk altındaki çocuklar </vt:lpstr>
      <vt:lpstr>Sağlıklı çocukların taranması </vt:lpstr>
      <vt:lpstr>Hasta eğitimi </vt:lpstr>
      <vt:lpstr>PowerPoint Sunusu</vt:lpstr>
      <vt:lpstr>Bekle gör </vt:lpstr>
      <vt:lpstr>Steroidler</vt:lpstr>
      <vt:lpstr>Antibiyotikler</vt:lpstr>
      <vt:lpstr> Antihistaminikler ve dekonjestanlar  </vt:lpstr>
      <vt:lpstr>İşitme testi</vt:lpstr>
      <vt:lpstr>Konuşma ve dil gelişimi </vt:lpstr>
      <vt:lpstr>Kronik EOM izlemi </vt:lpstr>
      <vt:lpstr> Kronik EOM izlemi sırasında spontan rezolüsyon olasığını azaltan faktörler </vt:lpstr>
      <vt:lpstr>4 yaş altı çocuklarda cerrahi </vt:lpstr>
      <vt:lpstr>4 yaş üstü çocuklarda cerrahi </vt:lpstr>
      <vt:lpstr>4 yaş üstü çocuklarda cerrahi </vt:lpstr>
      <vt:lpstr>Sonuç değerlendirilmesi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</dc:title>
  <dc:creator>pc</dc:creator>
  <cp:lastModifiedBy>ASUS</cp:lastModifiedBy>
  <cp:revision>90</cp:revision>
  <dcterms:created xsi:type="dcterms:W3CDTF">2019-02-11T17:18:13Z</dcterms:created>
  <dcterms:modified xsi:type="dcterms:W3CDTF">2019-09-17T18:55:10Z</dcterms:modified>
</cp:coreProperties>
</file>